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98" r:id="rId2"/>
    <p:sldId id="256"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279" r:id="rId45"/>
    <p:sldId id="302"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0" autoAdjust="0"/>
  </p:normalViewPr>
  <p:slideViewPr>
    <p:cSldViewPr>
      <p:cViewPr>
        <p:scale>
          <a:sx n="100" d="100"/>
          <a:sy n="100" d="100"/>
        </p:scale>
        <p:origin x="-19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F3D88B-EA92-4681-99F8-C63538D4F370}" type="datetimeFigureOut">
              <a:rPr lang="en-AU" smtClean="0"/>
              <a:t>30/11/2015</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780C92-9D44-4C5B-8126-D7FE84486387}" type="slidenum">
              <a:rPr lang="en-AU" smtClean="0"/>
              <a:t>‹#›</a:t>
            </a:fld>
            <a:endParaRPr lang="en-AU"/>
          </a:p>
        </p:txBody>
      </p:sp>
    </p:spTree>
    <p:extLst>
      <p:ext uri="{BB962C8B-B14F-4D97-AF65-F5344CB8AC3E}">
        <p14:creationId xmlns:p14="http://schemas.microsoft.com/office/powerpoint/2010/main" val="2948761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AFA90B-0981-422F-B41A-76AAFB89B14D}" type="datetimeFigureOut">
              <a:rPr lang="en-AU" smtClean="0"/>
              <a:t>30/11/2015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78A733-16BE-47AE-84E3-EE37B3AABD51}" type="slidenum">
              <a:rPr lang="en-AU" smtClean="0"/>
              <a:t>‹#›</a:t>
            </a:fld>
            <a:endParaRPr lang="en-AU"/>
          </a:p>
        </p:txBody>
      </p:sp>
    </p:spTree>
    <p:extLst>
      <p:ext uri="{BB962C8B-B14F-4D97-AF65-F5344CB8AC3E}">
        <p14:creationId xmlns:p14="http://schemas.microsoft.com/office/powerpoint/2010/main" val="413068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30CE1F5-D58A-4250-A6E7-860C4605944F}" type="slidenum">
              <a:rPr lang="en-US" smtClean="0"/>
              <a:t>4</a:t>
            </a:fld>
            <a:endParaRPr lang="en-US"/>
          </a:p>
        </p:txBody>
      </p:sp>
    </p:spTree>
    <p:extLst>
      <p:ext uri="{BB962C8B-B14F-4D97-AF65-F5344CB8AC3E}">
        <p14:creationId xmlns:p14="http://schemas.microsoft.com/office/powerpoint/2010/main" val="60455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8A733-16BE-47AE-84E3-EE37B3AABD51}" type="slidenum">
              <a:rPr lang="en-AU" smtClean="0"/>
              <a:t>5</a:t>
            </a:fld>
            <a:endParaRPr lang="en-AU"/>
          </a:p>
        </p:txBody>
      </p:sp>
    </p:spTree>
    <p:extLst>
      <p:ext uri="{BB962C8B-B14F-4D97-AF65-F5344CB8AC3E}">
        <p14:creationId xmlns:p14="http://schemas.microsoft.com/office/powerpoint/2010/main" val="170833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8A733-16BE-47AE-84E3-EE37B3AABD51}" type="slidenum">
              <a:rPr lang="en-AU" smtClean="0"/>
              <a:t>12</a:t>
            </a:fld>
            <a:endParaRPr lang="en-AU"/>
          </a:p>
        </p:txBody>
      </p:sp>
    </p:spTree>
    <p:extLst>
      <p:ext uri="{BB962C8B-B14F-4D97-AF65-F5344CB8AC3E}">
        <p14:creationId xmlns:p14="http://schemas.microsoft.com/office/powerpoint/2010/main" val="40453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8A733-16BE-47AE-84E3-EE37B3AABD51}" type="slidenum">
              <a:rPr lang="en-AU" smtClean="0"/>
              <a:t>34</a:t>
            </a:fld>
            <a:endParaRPr lang="en-AU"/>
          </a:p>
        </p:txBody>
      </p:sp>
    </p:spTree>
    <p:extLst>
      <p:ext uri="{BB962C8B-B14F-4D97-AF65-F5344CB8AC3E}">
        <p14:creationId xmlns:p14="http://schemas.microsoft.com/office/powerpoint/2010/main" val="126812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Whilst on placement, you may read and hear staff and consumer’s talking about recovery principles or recovery-oriented services.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733-16BE-47AE-84E3-EE37B3AABD51}" type="slidenum">
              <a:rPr lang="en-AU" smtClean="0"/>
              <a:t>38</a:t>
            </a:fld>
            <a:endParaRPr lang="en-AU"/>
          </a:p>
        </p:txBody>
      </p:sp>
    </p:spTree>
    <p:extLst>
      <p:ext uri="{BB962C8B-B14F-4D97-AF65-F5344CB8AC3E}">
        <p14:creationId xmlns:p14="http://schemas.microsoft.com/office/powerpoint/2010/main" val="85561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78A733-16BE-47AE-84E3-EE37B3AABD51}" type="slidenum">
              <a:rPr lang="en-AU" smtClean="0"/>
              <a:t>45</a:t>
            </a:fld>
            <a:endParaRPr lang="en-AU"/>
          </a:p>
        </p:txBody>
      </p:sp>
    </p:spTree>
    <p:extLst>
      <p:ext uri="{BB962C8B-B14F-4D97-AF65-F5344CB8AC3E}">
        <p14:creationId xmlns:p14="http://schemas.microsoft.com/office/powerpoint/2010/main" val="261623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84364AC-2EF1-4950-808B-BBF416562E10}" type="datetimeFigureOut">
              <a:rPr lang="en-AU" smtClean="0"/>
              <a:t>30/11/2015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251282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84364AC-2EF1-4950-808B-BBF416562E10}" type="datetimeFigureOut">
              <a:rPr lang="en-AU" smtClean="0"/>
              <a:t>30/11/2015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262405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84364AC-2EF1-4950-808B-BBF416562E10}" type="datetimeFigureOut">
              <a:rPr lang="en-AU" smtClean="0"/>
              <a:t>30/11/2015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185583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84364AC-2EF1-4950-808B-BBF416562E10}" type="datetimeFigureOut">
              <a:rPr lang="en-AU" smtClean="0"/>
              <a:t>30/11/2015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408388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364AC-2EF1-4950-808B-BBF416562E10}" type="datetimeFigureOut">
              <a:rPr lang="en-AU" smtClean="0"/>
              <a:t>30/11/2015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417924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84364AC-2EF1-4950-808B-BBF416562E10}" type="datetimeFigureOut">
              <a:rPr lang="en-AU" smtClean="0"/>
              <a:t>30/11/2015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224679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84364AC-2EF1-4950-808B-BBF416562E10}" type="datetimeFigureOut">
              <a:rPr lang="en-AU" smtClean="0"/>
              <a:t>30/11/2015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68934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84364AC-2EF1-4950-808B-BBF416562E10}" type="datetimeFigureOut">
              <a:rPr lang="en-AU" smtClean="0"/>
              <a:t>30/11/2015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96924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364AC-2EF1-4950-808B-BBF416562E10}" type="datetimeFigureOut">
              <a:rPr lang="en-AU" smtClean="0"/>
              <a:t>30/11/2015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39319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364AC-2EF1-4950-808B-BBF416562E10}" type="datetimeFigureOut">
              <a:rPr lang="en-AU" smtClean="0"/>
              <a:t>30/11/2015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211686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364AC-2EF1-4950-808B-BBF416562E10}" type="datetimeFigureOut">
              <a:rPr lang="en-AU" smtClean="0"/>
              <a:t>30/11/2015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5F4F8B-5393-4646-BE00-71A9900244B7}" type="slidenum">
              <a:rPr lang="en-AU" smtClean="0"/>
              <a:t>‹#›</a:t>
            </a:fld>
            <a:endParaRPr lang="en-AU"/>
          </a:p>
        </p:txBody>
      </p:sp>
    </p:spTree>
    <p:extLst>
      <p:ext uri="{BB962C8B-B14F-4D97-AF65-F5344CB8AC3E}">
        <p14:creationId xmlns:p14="http://schemas.microsoft.com/office/powerpoint/2010/main" val="348240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364AC-2EF1-4950-808B-BBF416562E10}" type="datetimeFigureOut">
              <a:rPr lang="en-AU" smtClean="0"/>
              <a:t>30/11/2015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F4F8B-5393-4646-BE00-71A9900244B7}" type="slidenum">
              <a:rPr lang="en-AU" smtClean="0"/>
              <a:t>‹#›</a:t>
            </a:fld>
            <a:endParaRPr lang="en-AU"/>
          </a:p>
        </p:txBody>
      </p:sp>
    </p:spTree>
    <p:extLst>
      <p:ext uri="{BB962C8B-B14F-4D97-AF65-F5344CB8AC3E}">
        <p14:creationId xmlns:p14="http://schemas.microsoft.com/office/powerpoint/2010/main" val="297709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ickr.com/photos/carbonnyc/4318504691" TargetMode="External"/><Relationship Id="rId7" Type="http://schemas.openxmlformats.org/officeDocument/2006/relationships/hyperlink" Target="http://www.healthtalk.org/peoples-experiences/mental-health/mental-health-ethnic-minority-carers-experiences/negative-attitudes-mental-health-problems" TargetMode="External"/><Relationship Id="rId2" Type="http://schemas.openxmlformats.org/officeDocument/2006/relationships/hyperlink" Target="https://www.flickr.com/photos/persall/" TargetMode="External"/><Relationship Id="rId1" Type="http://schemas.openxmlformats.org/officeDocument/2006/relationships/slideLayout" Target="../slideLayouts/slideLayout7.xml"/><Relationship Id="rId6" Type="http://schemas.openxmlformats.org/officeDocument/2006/relationships/hyperlink" Target="http://www.robot-hugs.com" TargetMode="External"/><Relationship Id="rId5" Type="http://schemas.openxmlformats.org/officeDocument/2006/relationships/hyperlink" Target="http://www.mentalhealth.wa.gov.au/mental_illness_and_health/Myths_mental_illness.aspx" TargetMode="External"/><Relationship Id="rId4" Type="http://schemas.openxmlformats.org/officeDocument/2006/relationships/hyperlink" Target="https://www.sane.org/mental-health-and-illness/facts-and-guides/mental-illness-dispelling-the-myth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nswmentalhealthcommission.com.au/node/1586" TargetMode="External"/><Relationship Id="rId2" Type="http://schemas.openxmlformats.org/officeDocument/2006/relationships/hyperlink" Target="https://mhsa.aihw.gov.au/services/admitted-patient/" TargetMode="External"/><Relationship Id="rId1" Type="http://schemas.openxmlformats.org/officeDocument/2006/relationships/slideLayout" Target="../slideLayouts/slideLayout7.xml"/><Relationship Id="rId6" Type="http://schemas.openxmlformats.org/officeDocument/2006/relationships/hyperlink" Target="http://www.who.int/mental_health/management/info_sheet.pdf" TargetMode="External"/><Relationship Id="rId5" Type="http://schemas.openxmlformats.org/officeDocument/2006/relationships/hyperlink" Target="http://ccchip.com.au/wp-content/uploads/2014/03/HWA-Handout-Slides.pdf" TargetMode="External"/><Relationship Id="rId4" Type="http://schemas.openxmlformats.org/officeDocument/2006/relationships/hyperlink" Target="http://www.mindframe-media.info/for-media/reporting-mental-illness/facts-and-stat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diapedia.org/associated-disorders/61047161723/severe-mental-illness-biological-effects" TargetMode="External"/><Relationship Id="rId2" Type="http://schemas.openxmlformats.org/officeDocument/2006/relationships/hyperlink" Target="http://doi.org/10.1001/jama.2009.1549" TargetMode="External"/><Relationship Id="rId1" Type="http://schemas.openxmlformats.org/officeDocument/2006/relationships/slideLayout" Target="../slideLayouts/slideLayout7.xml"/><Relationship Id="rId5" Type="http://schemas.openxmlformats.org/officeDocument/2006/relationships/hyperlink" Target="https://www.health.gov.au/internet/main/publishing.nsf/content/CFA833CB8C1AA178CA257BF0001E7520/$File/servpri.pdf" TargetMode="External"/><Relationship Id="rId4" Type="http://schemas.openxmlformats.org/officeDocument/2006/relationships/hyperlink" Target="http://www.nimh.nih.gov/health/publications/schizophrenia/schizophrenia-booket-2009_34643.pdf"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0vvU-Ajwbok"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healthtalk.org/peoples-experiences/mental-health/mental-health-ethnic-minority-carers-experiences/negative-attitudes-mental-health-problem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992888" cy="3139321"/>
          </a:xfrm>
          <a:prstGeom prst="rect">
            <a:avLst/>
          </a:prstGeom>
          <a:noFill/>
        </p:spPr>
        <p:txBody>
          <a:bodyPr wrap="square" rtlCol="0">
            <a:spAutoFit/>
          </a:bodyPr>
          <a:lstStyle/>
          <a:p>
            <a:pPr algn="ctr"/>
            <a:r>
              <a:rPr lang="en-AU" b="1" u="sng" dirty="0" smtClean="0"/>
              <a:t>Module One</a:t>
            </a:r>
          </a:p>
          <a:p>
            <a:endParaRPr lang="en-AU" dirty="0"/>
          </a:p>
          <a:p>
            <a:r>
              <a:rPr lang="en-AU" dirty="0" smtClean="0"/>
              <a:t>This version of the Module 1 PowerPoint presentation has been supplied in a simplistic format.</a:t>
            </a:r>
          </a:p>
          <a:p>
            <a:endParaRPr lang="en-AU" dirty="0" smtClean="0"/>
          </a:p>
          <a:p>
            <a:r>
              <a:rPr lang="en-AU" dirty="0" smtClean="0"/>
              <a:t>Facilitators can apply their own individual style and formatting and make changes to the order of slides, delete slides or add their own.  </a:t>
            </a:r>
          </a:p>
          <a:p>
            <a:endParaRPr lang="en-AU" dirty="0"/>
          </a:p>
          <a:p>
            <a:r>
              <a:rPr lang="en-AU" dirty="0" smtClean="0"/>
              <a:t>We would appreciate if a version of the acknowledgement slide is maintained. </a:t>
            </a:r>
          </a:p>
          <a:p>
            <a:endParaRPr lang="en-AU" dirty="0"/>
          </a:p>
          <a:p>
            <a:r>
              <a:rPr lang="en-AU" dirty="0" smtClean="0"/>
              <a:t>A full reference list is available at the end of the presentation.</a:t>
            </a:r>
            <a:endParaRPr lang="en-AU" dirty="0"/>
          </a:p>
        </p:txBody>
      </p:sp>
    </p:spTree>
    <p:extLst>
      <p:ext uri="{BB962C8B-B14F-4D97-AF65-F5344CB8AC3E}">
        <p14:creationId xmlns:p14="http://schemas.microsoft.com/office/powerpoint/2010/main" val="94371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000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What about violence and mental illness?</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980728"/>
            <a:ext cx="8219256" cy="5256584"/>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6200" i="1" u="sng" dirty="0" smtClean="0">
                <a:cs typeface="Arial" panose="020B0604020202020204" pitchFamily="34" charset="0"/>
              </a:rPr>
              <a:t>Mental disorders are neither necessary, nor sufficient causes of violence</a:t>
            </a:r>
            <a:r>
              <a:rPr lang="en-AU" sz="6200" dirty="0" smtClean="0">
                <a:cs typeface="Arial" panose="020B0604020202020204" pitchFamily="34" charset="0"/>
              </a:rPr>
              <a:t>. </a:t>
            </a:r>
          </a:p>
          <a:p>
            <a:pPr marL="0" indent="0" algn="ctr">
              <a:buFont typeface="Arial" panose="020B0604020202020204" pitchFamily="34" charset="0"/>
              <a:buNone/>
            </a:pPr>
            <a:endParaRPr lang="en-AU" dirty="0" smtClean="0">
              <a:cs typeface="Arial" panose="020B0604020202020204" pitchFamily="34" charset="0"/>
            </a:endParaRPr>
          </a:p>
          <a:p>
            <a:r>
              <a:rPr lang="en-AU" sz="5500" dirty="0" smtClean="0">
                <a:cs typeface="Arial" panose="020B0604020202020204" pitchFamily="34" charset="0"/>
              </a:rPr>
              <a:t>The major determinants of violence continue to be socio-demographic and socio-economic factors such as being young, male, and of lower socio-economic status.</a:t>
            </a:r>
          </a:p>
          <a:p>
            <a:pPr marL="0" indent="0">
              <a:buNone/>
            </a:pPr>
            <a:endParaRPr lang="en-AU" sz="5500" dirty="0" smtClean="0">
              <a:cs typeface="Arial" panose="020B0604020202020204" pitchFamily="34" charset="0"/>
            </a:endParaRPr>
          </a:p>
          <a:p>
            <a:r>
              <a:rPr lang="en-AU" sz="5500" dirty="0" smtClean="0">
                <a:cs typeface="Arial" panose="020B0604020202020204" pitchFamily="34" charset="0"/>
              </a:rPr>
              <a:t>Members of the public undoubtedly exaggerate both the strength of the relationship between major mental disorders and violence, as well as their own personal risk from the severely mentally ill. It is far more likely that people with a mental illness will be the victim of violence.</a:t>
            </a:r>
          </a:p>
          <a:p>
            <a:pPr marL="0" indent="0">
              <a:buNone/>
            </a:pPr>
            <a:endParaRPr lang="en-AU" sz="5500" dirty="0" smtClean="0">
              <a:cs typeface="Arial" panose="020B0604020202020204" pitchFamily="34" charset="0"/>
            </a:endParaRPr>
          </a:p>
          <a:p>
            <a:r>
              <a:rPr lang="en-AU" sz="5500" dirty="0" smtClean="0">
                <a:cs typeface="Arial" panose="020B0604020202020204" pitchFamily="34" charset="0"/>
              </a:rPr>
              <a:t>Substance abuse appears to be a major determinant of violence and this is true whether it occurs in the context of a concurrent mental illness or not. Those with substance disorders are major contributors to community violence, perhaps accounting for as much as a third of self-reported violent acts, and seven out of every 10 crimes of violence among mentally disordered offenders.</a:t>
            </a:r>
          </a:p>
          <a:p>
            <a:pPr marL="0" indent="0">
              <a:buNone/>
            </a:pPr>
            <a:endParaRPr lang="en-AU" sz="5500" dirty="0" smtClean="0">
              <a:cs typeface="Arial" panose="020B0604020202020204" pitchFamily="34" charset="0"/>
            </a:endParaRPr>
          </a:p>
          <a:p>
            <a:r>
              <a:rPr lang="en-AU" sz="5500" dirty="0" smtClean="0">
                <a:cs typeface="Arial" panose="020B0604020202020204" pitchFamily="34" charset="0"/>
              </a:rPr>
              <a:t>Finally, too much past research has focussed on the person with the mental illness, rather than the nature of the social interchange that led up to the violence. Consequently, we know much less than we should about the nature of these relationships and the contextual determinants of violence, and much less than we should about opportunities for primary prevention.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2339752" y="6381328"/>
            <a:ext cx="6410441" cy="307777"/>
          </a:xfrm>
          <a:prstGeom prst="rect">
            <a:avLst/>
          </a:prstGeom>
        </p:spPr>
        <p:txBody>
          <a:bodyPr wrap="square">
            <a:spAutoFit/>
          </a:bodyPr>
          <a:lstStyle/>
          <a:p>
            <a:pPr algn="r"/>
            <a:r>
              <a:rPr lang="en-AU" sz="1400" dirty="0">
                <a:latin typeface="Arial" panose="020B0604020202020204" pitchFamily="34" charset="0"/>
                <a:cs typeface="Arial" panose="020B0604020202020204" pitchFamily="34" charset="0"/>
              </a:rPr>
              <a:t>Stuart </a:t>
            </a:r>
            <a:r>
              <a:rPr lang="en-AU" sz="1400" dirty="0" smtClean="0">
                <a:latin typeface="Arial" panose="020B0604020202020204" pitchFamily="34" charset="0"/>
                <a:cs typeface="Arial" panose="020B0604020202020204" pitchFamily="34" charset="0"/>
              </a:rPr>
              <a:t>H</a:t>
            </a:r>
            <a:r>
              <a:rPr lang="en-AU" sz="1400" dirty="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(2003)</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454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What about Violence and Serious Mental Illness?</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628800"/>
            <a:ext cx="8219256" cy="4464496"/>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smtClean="0">
                <a:cs typeface="Arial" panose="020B0604020202020204" pitchFamily="34" charset="0"/>
              </a:rPr>
              <a:t>Most individuals with serious mental illnesses are not dangerous.</a:t>
            </a:r>
          </a:p>
          <a:p>
            <a:pPr marL="0" indent="0">
              <a:buNone/>
            </a:pPr>
            <a:endParaRPr lang="en-AU" dirty="0" smtClean="0">
              <a:cs typeface="Arial" panose="020B0604020202020204" pitchFamily="34" charset="0"/>
            </a:endParaRPr>
          </a:p>
          <a:p>
            <a:r>
              <a:rPr lang="en-AU" dirty="0" smtClean="0">
                <a:cs typeface="Arial" panose="020B0604020202020204" pitchFamily="34" charset="0"/>
              </a:rPr>
              <a:t>Most acts of violence are committed by individuals who are not mentally ill.</a:t>
            </a:r>
          </a:p>
          <a:p>
            <a:pPr marL="0" indent="0">
              <a:buNone/>
            </a:pPr>
            <a:endParaRPr lang="en-AU" dirty="0" smtClean="0">
              <a:cs typeface="Arial" panose="020B0604020202020204" pitchFamily="34" charset="0"/>
            </a:endParaRPr>
          </a:p>
          <a:p>
            <a:r>
              <a:rPr lang="en-AU" dirty="0" smtClean="0">
                <a:cs typeface="Arial" panose="020B0604020202020204" pitchFamily="34" charset="0"/>
              </a:rPr>
              <a:t>Being a young male or being a substance abuser (alcohol or drugs) is a greater risk factor for violent behaviour than being mentally ill.</a:t>
            </a:r>
          </a:p>
          <a:p>
            <a:pPr marL="0" indent="0">
              <a:buNone/>
            </a:pPr>
            <a:endParaRPr lang="en-AU" dirty="0" smtClean="0">
              <a:cs typeface="Arial" panose="020B0604020202020204" pitchFamily="34" charset="0"/>
            </a:endParaRPr>
          </a:p>
          <a:p>
            <a:r>
              <a:rPr lang="en-AU" dirty="0" smtClean="0">
                <a:cs typeface="Arial" panose="020B0604020202020204" pitchFamily="34" charset="0"/>
              </a:rPr>
              <a:t>Individuals with serious mental illness are victimized by violent acts more often than they commit violent acts.</a:t>
            </a:r>
          </a:p>
          <a:p>
            <a:pPr marL="0" indent="0">
              <a:buNone/>
            </a:pPr>
            <a:endParaRPr lang="en-AU" dirty="0" smtClean="0">
              <a:cs typeface="Arial" panose="020B0604020202020204" pitchFamily="34" charset="0"/>
            </a:endParaRPr>
          </a:p>
          <a:p>
            <a:r>
              <a:rPr lang="en-AU" dirty="0" smtClean="0">
                <a:cs typeface="Arial" panose="020B0604020202020204" pitchFamily="34" charset="0"/>
              </a:rPr>
              <a:t>If people with serious mental illnesses are being appropriately treated, there is no evidence that they are any more dangerous than individuals in the general population.</a:t>
            </a:r>
            <a:br>
              <a:rPr lang="en-AU" dirty="0" smtClean="0">
                <a:cs typeface="Arial" panose="020B0604020202020204" pitchFamily="34" charset="0"/>
              </a:rPr>
            </a:br>
            <a:endParaRPr lang="en-AU" dirty="0">
              <a:cs typeface="Arial" panose="020B0604020202020204" pitchFamily="34" charset="0"/>
            </a:endParaRPr>
          </a:p>
        </p:txBody>
      </p:sp>
      <p:sp>
        <p:nvSpPr>
          <p:cNvPr id="6" name="Rectangle 5"/>
          <p:cNvSpPr/>
          <p:nvPr/>
        </p:nvSpPr>
        <p:spPr>
          <a:xfrm>
            <a:off x="2339752" y="6381328"/>
            <a:ext cx="6410441" cy="307777"/>
          </a:xfrm>
          <a:prstGeom prst="rect">
            <a:avLst/>
          </a:prstGeom>
        </p:spPr>
        <p:txBody>
          <a:bodyPr wrap="square">
            <a:spAutoFit/>
          </a:bodyPr>
          <a:lstStyle/>
          <a:p>
            <a:pPr algn="r"/>
            <a:r>
              <a:rPr lang="en-US" sz="1400" dirty="0" smtClean="0"/>
              <a:t>Treatment Advocacy Centre (2011)</a:t>
            </a:r>
          </a:p>
        </p:txBody>
      </p:sp>
    </p:spTree>
    <p:extLst>
      <p:ext uri="{BB962C8B-B14F-4D97-AF65-F5344CB8AC3E}">
        <p14:creationId xmlns:p14="http://schemas.microsoft.com/office/powerpoint/2010/main" val="236159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Challenging the stigma…</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260476"/>
            <a:ext cx="8229600" cy="48656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dirty="0">
              <a:cs typeface="Arial" panose="020B0604020202020204" pitchFamily="34" charset="0"/>
            </a:endParaRPr>
          </a:p>
        </p:txBody>
      </p:sp>
      <p:sp>
        <p:nvSpPr>
          <p:cNvPr id="4" name="TextBox 3"/>
          <p:cNvSpPr txBox="1"/>
          <p:nvPr/>
        </p:nvSpPr>
        <p:spPr>
          <a:xfrm>
            <a:off x="611560" y="1556792"/>
            <a:ext cx="7632848" cy="400110"/>
          </a:xfrm>
          <a:prstGeom prst="rect">
            <a:avLst/>
          </a:prstGeom>
          <a:noFill/>
        </p:spPr>
        <p:txBody>
          <a:bodyPr wrap="square" rtlCol="0">
            <a:spAutoFit/>
          </a:bodyPr>
          <a:lstStyle/>
          <a:p>
            <a:pPr algn="ctr"/>
            <a:r>
              <a:rPr lang="en-US" sz="2000" dirty="0" smtClean="0"/>
              <a:t>Any questions? </a:t>
            </a:r>
            <a:endParaRPr lang="en-US" sz="2000" dirty="0"/>
          </a:p>
        </p:txBody>
      </p:sp>
    </p:spTree>
    <p:extLst>
      <p:ext uri="{BB962C8B-B14F-4D97-AF65-F5344CB8AC3E}">
        <p14:creationId xmlns:p14="http://schemas.microsoft.com/office/powerpoint/2010/main" val="327998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260648"/>
            <a:ext cx="2558393" cy="369332"/>
          </a:xfrm>
          <a:prstGeom prst="rect">
            <a:avLst/>
          </a:prstGeom>
          <a:noFill/>
        </p:spPr>
        <p:txBody>
          <a:bodyPr wrap="none" rtlCol="0">
            <a:spAutoFit/>
          </a:bodyPr>
          <a:lstStyle/>
          <a:p>
            <a:r>
              <a:rPr lang="en-AU" dirty="0" smtClean="0"/>
              <a:t>Reference for this picture</a:t>
            </a:r>
            <a:endParaRPr lang="en-AU" dirty="0"/>
          </a:p>
        </p:txBody>
      </p:sp>
      <p:pic>
        <p:nvPicPr>
          <p:cNvPr id="4" name="Picture 3" descr="1200px-Hello_my_name_is_stick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16632"/>
            <a:ext cx="8820472" cy="6306637"/>
          </a:xfrm>
          <a:prstGeom prst="rect">
            <a:avLst/>
          </a:prstGeom>
        </p:spPr>
      </p:pic>
      <p:sp>
        <p:nvSpPr>
          <p:cNvPr id="5" name="TextBox 4"/>
          <p:cNvSpPr txBox="1"/>
          <p:nvPr/>
        </p:nvSpPr>
        <p:spPr>
          <a:xfrm>
            <a:off x="323528" y="2420888"/>
            <a:ext cx="3820314" cy="3108544"/>
          </a:xfrm>
          <a:prstGeom prst="rect">
            <a:avLst/>
          </a:prstGeom>
          <a:noFill/>
        </p:spPr>
        <p:txBody>
          <a:bodyPr wrap="square" rtlCol="0">
            <a:spAutoFit/>
          </a:bodyPr>
          <a:lstStyle/>
          <a:p>
            <a:pPr algn="ctr"/>
            <a:r>
              <a:rPr lang="en-US" sz="2800" dirty="0" smtClean="0">
                <a:latin typeface="Chalkduster"/>
                <a:cs typeface="Chalkduster"/>
              </a:rPr>
              <a:t>Anxiety</a:t>
            </a:r>
            <a:endParaRPr lang="en-US" sz="2800" dirty="0">
              <a:latin typeface="Chalkduster"/>
              <a:cs typeface="Chalkduster"/>
            </a:endParaRPr>
          </a:p>
          <a:p>
            <a:pPr algn="ctr"/>
            <a:endParaRPr lang="en-US" sz="2800" dirty="0">
              <a:latin typeface="Chalkduster"/>
              <a:cs typeface="Chalkduster"/>
            </a:endParaRPr>
          </a:p>
          <a:p>
            <a:pPr algn="ctr"/>
            <a:r>
              <a:rPr lang="en-US" sz="2800" dirty="0">
                <a:latin typeface="Chalkduster"/>
                <a:cs typeface="Chalkduster"/>
              </a:rPr>
              <a:t>Schizophrenia</a:t>
            </a:r>
          </a:p>
          <a:p>
            <a:pPr algn="ctr"/>
            <a:endParaRPr lang="en-US" sz="2800" dirty="0">
              <a:latin typeface="Chalkduster"/>
              <a:cs typeface="Chalkduster"/>
            </a:endParaRPr>
          </a:p>
          <a:p>
            <a:pPr algn="ctr"/>
            <a:r>
              <a:rPr lang="en-US" sz="2800" dirty="0">
                <a:latin typeface="Chalkduster"/>
                <a:cs typeface="Chalkduster"/>
              </a:rPr>
              <a:t>PTSD</a:t>
            </a:r>
          </a:p>
          <a:p>
            <a:pPr algn="ctr"/>
            <a:endParaRPr lang="en-US" sz="2800" dirty="0">
              <a:latin typeface="Chalkduster"/>
              <a:cs typeface="Chalkduster"/>
            </a:endParaRPr>
          </a:p>
          <a:p>
            <a:pPr algn="ctr"/>
            <a:r>
              <a:rPr lang="en-US" sz="2800" dirty="0">
                <a:latin typeface="Chalkduster"/>
                <a:cs typeface="Chalkduster"/>
              </a:rPr>
              <a:t>Bipolar Disorder</a:t>
            </a:r>
          </a:p>
        </p:txBody>
      </p:sp>
      <p:sp>
        <p:nvSpPr>
          <p:cNvPr id="6" name="TextBox 5"/>
          <p:cNvSpPr txBox="1"/>
          <p:nvPr/>
        </p:nvSpPr>
        <p:spPr>
          <a:xfrm>
            <a:off x="4499992" y="2420888"/>
            <a:ext cx="4237075" cy="3970318"/>
          </a:xfrm>
          <a:prstGeom prst="rect">
            <a:avLst/>
          </a:prstGeom>
          <a:noFill/>
        </p:spPr>
        <p:txBody>
          <a:bodyPr wrap="square" rtlCol="0">
            <a:spAutoFit/>
          </a:bodyPr>
          <a:lstStyle/>
          <a:p>
            <a:pPr algn="ctr"/>
            <a:r>
              <a:rPr lang="en-US" sz="2800" dirty="0" smtClean="0">
                <a:latin typeface="Chalkduster"/>
                <a:cs typeface="Chalkduster"/>
              </a:rPr>
              <a:t>Dual Diagnosis</a:t>
            </a:r>
            <a:endParaRPr lang="en-US" sz="2800" dirty="0">
              <a:latin typeface="Chalkduster"/>
              <a:cs typeface="Chalkduster"/>
            </a:endParaRPr>
          </a:p>
          <a:p>
            <a:pPr algn="ctr"/>
            <a:endParaRPr lang="en-US" sz="2800" dirty="0">
              <a:latin typeface="Chalkduster"/>
              <a:cs typeface="Chalkduster"/>
            </a:endParaRPr>
          </a:p>
          <a:p>
            <a:pPr algn="ctr"/>
            <a:r>
              <a:rPr lang="en-US" sz="2800" dirty="0" smtClean="0">
                <a:latin typeface="Chalkduster"/>
                <a:cs typeface="Chalkduster"/>
              </a:rPr>
              <a:t>PTSD</a:t>
            </a:r>
          </a:p>
          <a:p>
            <a:pPr algn="ctr"/>
            <a:endParaRPr lang="en-US" sz="2800" dirty="0">
              <a:latin typeface="Chalkduster"/>
              <a:cs typeface="Chalkduster"/>
            </a:endParaRPr>
          </a:p>
          <a:p>
            <a:pPr algn="ctr"/>
            <a:r>
              <a:rPr lang="en-US" sz="2800" dirty="0" smtClean="0">
                <a:latin typeface="Chalkduster"/>
                <a:cs typeface="Chalkduster"/>
              </a:rPr>
              <a:t>Depression</a:t>
            </a:r>
          </a:p>
          <a:p>
            <a:pPr algn="ctr"/>
            <a:endParaRPr lang="en-US" sz="2800" dirty="0">
              <a:latin typeface="Chalkduster"/>
              <a:cs typeface="Chalkduster"/>
            </a:endParaRPr>
          </a:p>
          <a:p>
            <a:pPr algn="ctr"/>
            <a:r>
              <a:rPr lang="en-US" sz="2800" dirty="0" smtClean="0">
                <a:latin typeface="Chalkduster"/>
                <a:cs typeface="Chalkduster"/>
              </a:rPr>
              <a:t>Personality Disorder</a:t>
            </a:r>
            <a:endParaRPr lang="en-US" sz="2800" dirty="0">
              <a:latin typeface="Chalkduster"/>
              <a:cs typeface="Chalkduster"/>
            </a:endParaRPr>
          </a:p>
          <a:p>
            <a:pPr algn="ctr"/>
            <a:endParaRPr lang="en-US" sz="2800" dirty="0">
              <a:latin typeface="Chalkduster"/>
              <a:cs typeface="Chalkduster"/>
            </a:endParaRPr>
          </a:p>
        </p:txBody>
      </p:sp>
      <p:sp>
        <p:nvSpPr>
          <p:cNvPr id="7" name="Rectangle 6"/>
          <p:cNvSpPr/>
          <p:nvPr/>
        </p:nvSpPr>
        <p:spPr>
          <a:xfrm>
            <a:off x="2339752" y="6381328"/>
            <a:ext cx="6410441" cy="307777"/>
          </a:xfrm>
          <a:prstGeom prst="rect">
            <a:avLst/>
          </a:prstGeom>
        </p:spPr>
        <p:txBody>
          <a:bodyPr wrap="square">
            <a:spAutoFit/>
          </a:bodyPr>
          <a:lstStyle/>
          <a:p>
            <a:pPr algn="r"/>
            <a:r>
              <a:rPr lang="en-US" sz="1400" dirty="0" smtClean="0"/>
              <a:t>Image developed by Amanda Semaan</a:t>
            </a:r>
          </a:p>
        </p:txBody>
      </p:sp>
    </p:spTree>
    <p:extLst>
      <p:ext uri="{BB962C8B-B14F-4D97-AF65-F5344CB8AC3E}">
        <p14:creationId xmlns:p14="http://schemas.microsoft.com/office/powerpoint/2010/main" val="60621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Person-</a:t>
            </a:r>
            <a:r>
              <a:rPr lang="en-AU" sz="3200" dirty="0" err="1" smtClean="0">
                <a:latin typeface="Arial" panose="020B0604020202020204" pitchFamily="34" charset="0"/>
                <a:cs typeface="Arial" panose="020B0604020202020204" pitchFamily="34" charset="0"/>
              </a:rPr>
              <a:t>centered</a:t>
            </a:r>
            <a:r>
              <a:rPr lang="en-AU" sz="3200" dirty="0" smtClean="0">
                <a:latin typeface="Arial" panose="020B0604020202020204" pitchFamily="34" charset="0"/>
                <a:cs typeface="Arial" panose="020B0604020202020204" pitchFamily="34" charset="0"/>
              </a:rPr>
              <a:t> language</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cs typeface="Arial" panose="020B0604020202020204" pitchFamily="34" charset="0"/>
              </a:rPr>
              <a:t>People are not their illness</a:t>
            </a:r>
          </a:p>
          <a:p>
            <a:r>
              <a:rPr lang="en-US" sz="2400" dirty="0" smtClean="0">
                <a:cs typeface="Arial" panose="020B0604020202020204" pitchFamily="34" charset="0"/>
              </a:rPr>
              <a:t>For example:</a:t>
            </a:r>
          </a:p>
          <a:p>
            <a:endParaRPr lang="en-US" sz="2400" dirty="0" smtClean="0">
              <a:cs typeface="Arial" panose="020B0604020202020204" pitchFamily="34" charset="0"/>
            </a:endParaRPr>
          </a:p>
          <a:p>
            <a:pPr marL="0" indent="0">
              <a:buFont typeface="Arial" panose="020B0604020202020204" pitchFamily="34" charset="0"/>
              <a:buNone/>
            </a:pPr>
            <a:r>
              <a:rPr lang="en-US" sz="2400" dirty="0" smtClean="0">
                <a:cs typeface="Arial" panose="020B0604020202020204" pitchFamily="34" charset="0"/>
              </a:rPr>
              <a:t>	</a:t>
            </a:r>
            <a:r>
              <a:rPr lang="en-US" sz="2400" dirty="0" smtClean="0">
                <a:ea typeface="Zapf Dingbats"/>
                <a:cs typeface="Arial" panose="020B0604020202020204" pitchFamily="34" charset="0"/>
                <a:sym typeface="Zapf Dingbats"/>
              </a:rPr>
              <a:t>✗</a:t>
            </a:r>
            <a:r>
              <a:rPr lang="en-US" sz="2400" dirty="0" smtClean="0">
                <a:cs typeface="Arial" panose="020B0604020202020204" pitchFamily="34" charset="0"/>
                <a:sym typeface="Zapf Dingbats"/>
              </a:rPr>
              <a:t>  </a:t>
            </a:r>
            <a:r>
              <a:rPr lang="en-US" sz="2400" dirty="0" smtClean="0">
                <a:cs typeface="Arial" panose="020B0604020202020204" pitchFamily="34" charset="0"/>
              </a:rPr>
              <a:t>Bob is schizophrenic</a:t>
            </a:r>
          </a:p>
          <a:p>
            <a:pPr marL="0" indent="0">
              <a:buFont typeface="Arial" panose="020B0604020202020204" pitchFamily="34" charset="0"/>
              <a:buNone/>
            </a:pPr>
            <a:r>
              <a:rPr lang="en-US" sz="2400" dirty="0" smtClean="0">
                <a:cs typeface="Arial" panose="020B0604020202020204" pitchFamily="34" charset="0"/>
              </a:rPr>
              <a:t>	</a:t>
            </a:r>
            <a:r>
              <a:rPr lang="en-US" sz="2400" dirty="0" smtClean="0">
                <a:ea typeface="Zapf Dingbats"/>
                <a:cs typeface="Arial" panose="020B0604020202020204" pitchFamily="34" charset="0"/>
                <a:sym typeface="Zapf Dingbats"/>
              </a:rPr>
              <a:t>✔ Bob has schizophrenia</a:t>
            </a:r>
          </a:p>
          <a:p>
            <a:endParaRPr lang="en-AU" sz="2400" dirty="0" smtClean="0">
              <a:cs typeface="Arial" panose="020B0604020202020204" pitchFamily="34" charset="0"/>
            </a:endParaRPr>
          </a:p>
          <a:p>
            <a:pPr marL="0" indent="0">
              <a:buFont typeface="Arial" panose="020B0604020202020204" pitchFamily="34" charset="0"/>
              <a:buNone/>
            </a:pPr>
            <a:endParaRPr lang="en-AU" sz="2400" dirty="0" smtClean="0">
              <a:cs typeface="Arial" panose="020B0604020202020204" pitchFamily="34" charset="0"/>
            </a:endParaRPr>
          </a:p>
          <a:p>
            <a:r>
              <a:rPr lang="en-AU" sz="2400" dirty="0" smtClean="0">
                <a:cs typeface="Arial" panose="020B0604020202020204" pitchFamily="34" charset="0"/>
              </a:rPr>
              <a:t>Ask your supervisor what the preferred terminology is (consumer? client? </a:t>
            </a:r>
            <a:r>
              <a:rPr lang="en-AU" sz="2400" dirty="0">
                <a:cs typeface="Arial" panose="020B0604020202020204" pitchFamily="34" charset="0"/>
              </a:rPr>
              <a:t>p</a:t>
            </a:r>
            <a:r>
              <a:rPr lang="en-AU" sz="2400" dirty="0" smtClean="0">
                <a:cs typeface="Arial" panose="020B0604020202020204" pitchFamily="34" charset="0"/>
              </a:rPr>
              <a:t>atient?)</a:t>
            </a: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65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182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Scenario: Kurt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smtClean="0">
                <a:cs typeface="Arial" panose="020B0604020202020204" pitchFamily="34" charset="0"/>
              </a:rPr>
              <a:t>Scenario: You are working with Kurt, a 19 year old male who recently experienced a drug induced psychosis. During his psychosis, he experienced paranoid ideation and believed that the government were following him. </a:t>
            </a:r>
          </a:p>
          <a:p>
            <a:r>
              <a:rPr lang="en-AU" sz="2400" dirty="0" smtClean="0">
                <a:cs typeface="Arial" panose="020B0604020202020204" pitchFamily="34" charset="0"/>
              </a:rPr>
              <a:t>From reading Kurt’s handover notes, you see he is recovering well but has yet to accept what has happened to him. While he is on an exercise bike, you speak with him about current events in the news to pass the time.</a:t>
            </a:r>
          </a:p>
          <a:p>
            <a:pPr marL="0" indent="0">
              <a:buFont typeface="Arial" panose="020B0604020202020204" pitchFamily="34" charset="0"/>
              <a:buNone/>
            </a:pPr>
            <a:endParaRPr lang="en-AU" sz="2400" dirty="0" smtClean="0">
              <a:cs typeface="Arial" panose="020B0604020202020204" pitchFamily="34" charset="0"/>
            </a:endParaRPr>
          </a:p>
          <a:p>
            <a:r>
              <a:rPr lang="en-AU" sz="2400" dirty="0" smtClean="0">
                <a:cs typeface="Arial" panose="020B0604020202020204" pitchFamily="34" charset="0"/>
              </a:rPr>
              <a:t>Kurt starts to talk about the recent missing Malaysia Airlines plane</a:t>
            </a:r>
          </a:p>
          <a:p>
            <a:pPr marL="0" indent="0">
              <a:buFont typeface="Arial" panose="020B0604020202020204" pitchFamily="34" charset="0"/>
              <a:buNone/>
            </a:pPr>
            <a:endParaRPr lang="en-AU" sz="2400" dirty="0" smtClean="0">
              <a:cs typeface="Arial" panose="020B0604020202020204" pitchFamily="34" charset="0"/>
            </a:endParaRPr>
          </a:p>
          <a:p>
            <a:r>
              <a:rPr lang="en-AU" sz="2400" dirty="0" smtClean="0">
                <a:cs typeface="Arial" panose="020B0604020202020204" pitchFamily="34" charset="0"/>
              </a:rPr>
              <a:t>How would you respond?</a:t>
            </a:r>
            <a:endParaRPr lang="en-US" sz="2400" dirty="0">
              <a:cs typeface="Arial" panose="020B0604020202020204" pitchFamily="34" charset="0"/>
            </a:endParaRPr>
          </a:p>
        </p:txBody>
      </p:sp>
    </p:spTree>
    <p:extLst>
      <p:ext uri="{BB962C8B-B14F-4D97-AF65-F5344CB8AC3E}">
        <p14:creationId xmlns:p14="http://schemas.microsoft.com/office/powerpoint/2010/main" val="313639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Role of an Exercise Physiology student on a MH Placement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u="sng" dirty="0" smtClean="0">
                <a:latin typeface="Arial" panose="020B0604020202020204" pitchFamily="34" charset="0"/>
                <a:cs typeface="Arial" panose="020B0604020202020204" pitchFamily="34" charset="0"/>
              </a:rPr>
              <a:t>General:</a:t>
            </a:r>
          </a:p>
          <a:p>
            <a:r>
              <a:rPr lang="en-AU" sz="2400" dirty="0" smtClean="0">
                <a:latin typeface="Arial" panose="020B0604020202020204" pitchFamily="34" charset="0"/>
                <a:cs typeface="Arial" panose="020B0604020202020204" pitchFamily="34" charset="0"/>
              </a:rPr>
              <a:t>Challenge the ‘stigma’ associated with mental illness</a:t>
            </a:r>
          </a:p>
          <a:p>
            <a:pPr marL="0" indent="0">
              <a:buFont typeface="Arial" panose="020B0604020202020204" pitchFamily="34" charset="0"/>
              <a:buNone/>
            </a:pPr>
            <a:endParaRPr lang="en-US"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Empower your clients through appropriate language</a:t>
            </a: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2400" u="sng" dirty="0" smtClean="0">
                <a:latin typeface="Arial" panose="020B0604020202020204" pitchFamily="34" charset="0"/>
                <a:cs typeface="Arial" panose="020B0604020202020204" pitchFamily="34" charset="0"/>
              </a:rPr>
              <a:t>EP Specific:</a:t>
            </a:r>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Develop an understanding of the ‘profile’ of mental illness is </a:t>
            </a:r>
            <a:r>
              <a:rPr lang="en-AU" sz="2400" dirty="0" smtClean="0">
                <a:latin typeface="Arial" panose="020B0604020202020204" pitchFamily="34" charset="0"/>
                <a:cs typeface="Arial" panose="020B0604020202020204" pitchFamily="34" charset="0"/>
              </a:rPr>
              <a:t>Australia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74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ea typeface="ＭＳ Ｐゴシック" pitchFamily="34" charset="-128"/>
              </a:rPr>
              <a:t>Mental Illness- Background</a:t>
            </a:r>
          </a:p>
        </p:txBody>
      </p:sp>
      <p:sp>
        <p:nvSpPr>
          <p:cNvPr id="3" name="Content Placeholder 2"/>
          <p:cNvSpPr txBox="1">
            <a:spLocks/>
          </p:cNvSpPr>
          <p:nvPr/>
        </p:nvSpPr>
        <p:spPr>
          <a:xfrm>
            <a:off x="457200" y="980728"/>
            <a:ext cx="8229600" cy="46077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2000" dirty="0" smtClean="0"/>
              <a:t>What is mental illness: Mental illness is often categorised into three categories</a:t>
            </a:r>
          </a:p>
          <a:p>
            <a:pPr lvl="1">
              <a:defRPr/>
            </a:pPr>
            <a:r>
              <a:rPr lang="en-AU" sz="2000" dirty="0" smtClean="0"/>
              <a:t>Substance Abuse Disorders</a:t>
            </a:r>
          </a:p>
          <a:p>
            <a:pPr lvl="1">
              <a:defRPr/>
            </a:pPr>
            <a:r>
              <a:rPr lang="en-AU" sz="2000" dirty="0" smtClean="0"/>
              <a:t>Anxiety Disorders</a:t>
            </a:r>
          </a:p>
          <a:p>
            <a:pPr lvl="1">
              <a:defRPr/>
            </a:pPr>
            <a:r>
              <a:rPr lang="en-AU" sz="2000" dirty="0" smtClean="0"/>
              <a:t>Affective Disorders </a:t>
            </a:r>
          </a:p>
          <a:p>
            <a:pPr marL="457200" lvl="1" indent="0">
              <a:buFont typeface="Arial" panose="020B0604020202020204" pitchFamily="34" charset="0"/>
              <a:buNone/>
              <a:defRPr/>
            </a:pPr>
            <a:endParaRPr lang="en-AU" sz="2000" dirty="0" smtClean="0"/>
          </a:p>
          <a:p>
            <a:pPr>
              <a:defRPr/>
            </a:pPr>
            <a:r>
              <a:rPr lang="en-AU" sz="2000" dirty="0" smtClean="0"/>
              <a:t>Community v inpatient</a:t>
            </a:r>
          </a:p>
          <a:p>
            <a:pPr lvl="1">
              <a:defRPr/>
            </a:pPr>
            <a:r>
              <a:rPr lang="en-AU" sz="2000" dirty="0" smtClean="0"/>
              <a:t>$4.6 billion was spent on state and territory specialised mental health services, an average annual increase of 3.2% between 2008–09 and 2012–13. Of this, most was spent on public hospital services for admitted patients ($2.0 billion), followed by community mental health care services ($1.8 billion) (AIHW)</a:t>
            </a:r>
          </a:p>
          <a:p>
            <a:pPr marL="0" indent="0">
              <a:buFont typeface="Arial" panose="020B0604020202020204" pitchFamily="34" charset="0"/>
              <a:buNone/>
            </a:pPr>
            <a:endParaRPr lang="en-US" sz="2000" dirty="0" smtClean="0"/>
          </a:p>
          <a:p>
            <a:pPr lvl="1"/>
            <a:r>
              <a:rPr lang="en-AU" sz="2000" dirty="0" smtClean="0"/>
              <a:t>Around 8.7 million community mental health care service contacts were recorded in 2013–14. </a:t>
            </a:r>
          </a:p>
          <a:p>
            <a:endParaRPr lang="en-AU" sz="2000" dirty="0" smtClean="0"/>
          </a:p>
          <a:p>
            <a:pPr marL="457200" lvl="1" indent="0">
              <a:buFont typeface="Arial" panose="020B0604020202020204" pitchFamily="34" charset="0"/>
              <a:buNone/>
              <a:defRPr/>
            </a:pPr>
            <a:endParaRPr lang="en-AU" sz="2000" dirty="0" smtClean="0"/>
          </a:p>
          <a:p>
            <a:pPr marL="0" indent="0">
              <a:buFont typeface="Arial" panose="020B0604020202020204" pitchFamily="34" charset="0"/>
              <a:buNone/>
              <a:defRPr/>
            </a:pPr>
            <a:endParaRPr lang="en-AU" sz="2000" dirty="0"/>
          </a:p>
        </p:txBody>
      </p:sp>
      <p:sp>
        <p:nvSpPr>
          <p:cNvPr id="6" name="Rectangle 5"/>
          <p:cNvSpPr/>
          <p:nvPr/>
        </p:nvSpPr>
        <p:spPr>
          <a:xfrm>
            <a:off x="2339752" y="6381328"/>
            <a:ext cx="6410441" cy="307777"/>
          </a:xfrm>
          <a:prstGeom prst="rect">
            <a:avLst/>
          </a:prstGeom>
        </p:spPr>
        <p:txBody>
          <a:bodyPr wrap="square">
            <a:spAutoFit/>
          </a:bodyPr>
          <a:lstStyle/>
          <a:p>
            <a:pPr algn="r"/>
            <a:r>
              <a:rPr lang="en-AU" sz="1400" dirty="0" smtClean="0">
                <a:latin typeface="Arial" panose="020B0604020202020204" pitchFamily="34" charset="0"/>
                <a:cs typeface="Arial" panose="020B0604020202020204" pitchFamily="34" charset="0"/>
              </a:rPr>
              <a:t>Australian Institute of Health and Welfare  (2014)</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12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4544" y="26410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t>Who has a mental illness?</a:t>
            </a:r>
            <a:endParaRPr lang="en-US" sz="3200"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2" y="328613"/>
            <a:ext cx="2605088" cy="61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683"/>
          <a:stretch/>
        </p:blipFill>
        <p:spPr bwMode="auto">
          <a:xfrm>
            <a:off x="421886" y="1358900"/>
            <a:ext cx="5200106" cy="161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462" t="32787" r="44789" b="53938"/>
          <a:stretch/>
        </p:blipFill>
        <p:spPr bwMode="auto">
          <a:xfrm>
            <a:off x="1141499" y="3108272"/>
            <a:ext cx="3986684"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39752" y="6453336"/>
            <a:ext cx="6410441" cy="307777"/>
          </a:xfrm>
          <a:prstGeom prst="rect">
            <a:avLst/>
          </a:prstGeom>
        </p:spPr>
        <p:txBody>
          <a:bodyPr wrap="square">
            <a:spAutoFit/>
          </a:bodyPr>
          <a:lstStyle/>
          <a:p>
            <a:pPr algn="r"/>
            <a:r>
              <a:rPr lang="en-AU" sz="1400" dirty="0" smtClean="0">
                <a:latin typeface="Arial" panose="020B0604020202020204" pitchFamily="34" charset="0"/>
                <a:cs typeface="Arial" panose="020B0604020202020204" pitchFamily="34" charset="0"/>
              </a:rPr>
              <a:t>Images sourced from: Mental Health Commission (2014)</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715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58900"/>
            <a:ext cx="8229600" cy="502342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endParaRPr lang="en-US" sz="11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3" y="1358900"/>
            <a:ext cx="90582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t>Who has a mental illness?</a:t>
            </a:r>
            <a:endParaRPr lang="en-US" sz="3200" dirty="0"/>
          </a:p>
        </p:txBody>
      </p:sp>
      <p:sp>
        <p:nvSpPr>
          <p:cNvPr id="5" name="Rectangle 4"/>
          <p:cNvSpPr/>
          <p:nvPr/>
        </p:nvSpPr>
        <p:spPr>
          <a:xfrm>
            <a:off x="2339752" y="6381328"/>
            <a:ext cx="6410441" cy="307777"/>
          </a:xfrm>
          <a:prstGeom prst="rect">
            <a:avLst/>
          </a:prstGeom>
        </p:spPr>
        <p:txBody>
          <a:bodyPr wrap="square">
            <a:spAutoFit/>
          </a:bodyPr>
          <a:lstStyle/>
          <a:p>
            <a:pPr algn="r"/>
            <a:r>
              <a:rPr lang="en-AU" sz="1400" dirty="0">
                <a:latin typeface="Arial" panose="020B0604020202020204" pitchFamily="34" charset="0"/>
                <a:cs typeface="Arial" panose="020B0604020202020204" pitchFamily="34" charset="0"/>
              </a:rPr>
              <a:t>Australian Institute of Health and Welfare  </a:t>
            </a:r>
            <a:r>
              <a:rPr lang="en-AU" sz="1400" dirty="0" smtClean="0">
                <a:latin typeface="Arial" panose="020B0604020202020204" pitchFamily="34" charset="0"/>
                <a:cs typeface="Arial" panose="020B0604020202020204" pitchFamily="34" charset="0"/>
              </a:rPr>
              <a:t>(2014)</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9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Add a title slide</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50961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smtClean="0"/>
              <a:t>Anxiety disorders are most common – 14.4%</a:t>
            </a:r>
          </a:p>
          <a:p>
            <a:pPr marL="0" indent="0">
              <a:buFont typeface="Arial" panose="020B0604020202020204" pitchFamily="34" charset="0"/>
              <a:buNone/>
            </a:pPr>
            <a:endParaRPr lang="en-AU" sz="2400" dirty="0" smtClean="0"/>
          </a:p>
          <a:p>
            <a:r>
              <a:rPr lang="en-AU" sz="2400" dirty="0" smtClean="0"/>
              <a:t>Affective (mood) disorders - 6.2% (of which depression is 4.1%)</a:t>
            </a:r>
          </a:p>
          <a:p>
            <a:pPr marL="0" indent="0">
              <a:buFont typeface="Arial" panose="020B0604020202020204" pitchFamily="34" charset="0"/>
              <a:buNone/>
            </a:pPr>
            <a:endParaRPr lang="en-AU" sz="2400" dirty="0" smtClean="0"/>
          </a:p>
          <a:p>
            <a:r>
              <a:rPr lang="en-AU" sz="2400" dirty="0" smtClean="0"/>
              <a:t> Substance use disorders – 5.1% (of which 4.3% is alcohol related). </a:t>
            </a:r>
          </a:p>
          <a:p>
            <a:pPr marL="0" indent="0">
              <a:buFont typeface="Arial" panose="020B0604020202020204" pitchFamily="34" charset="0"/>
              <a:buNone/>
            </a:pPr>
            <a:endParaRPr lang="en-AU" sz="2400" dirty="0" smtClean="0"/>
          </a:p>
          <a:p>
            <a:r>
              <a:rPr lang="en-AU" sz="2400" dirty="0" smtClean="0"/>
              <a:t>Many people have more than one diagnosis. </a:t>
            </a:r>
          </a:p>
          <a:p>
            <a:pPr marL="0" indent="0">
              <a:buFont typeface="Arial" panose="020B0604020202020204" pitchFamily="34" charset="0"/>
              <a:buNone/>
            </a:pPr>
            <a:endParaRPr lang="en-AU" sz="2400" dirty="0" smtClean="0"/>
          </a:p>
          <a:p>
            <a:endParaRPr lang="en-US" sz="2400" dirty="0"/>
          </a:p>
        </p:txBody>
      </p:sp>
      <p:sp>
        <p:nvSpPr>
          <p:cNvPr id="3"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t>Who has a mental illness?</a:t>
            </a:r>
            <a:endParaRPr lang="en-US" sz="3200" dirty="0"/>
          </a:p>
        </p:txBody>
      </p:sp>
      <p:sp>
        <p:nvSpPr>
          <p:cNvPr id="6" name="Rectangle 5"/>
          <p:cNvSpPr/>
          <p:nvPr/>
        </p:nvSpPr>
        <p:spPr>
          <a:xfrm>
            <a:off x="2339752" y="6453336"/>
            <a:ext cx="6410441" cy="307777"/>
          </a:xfrm>
          <a:prstGeom prst="rect">
            <a:avLst/>
          </a:prstGeom>
        </p:spPr>
        <p:txBody>
          <a:bodyPr wrap="square">
            <a:spAutoFit/>
          </a:bodyPr>
          <a:lstStyle/>
          <a:p>
            <a:pPr algn="r"/>
            <a:r>
              <a:rPr lang="en-AU" sz="1400" dirty="0" err="1">
                <a:latin typeface="Arial" panose="020B0604020202020204" pitchFamily="34" charset="0"/>
                <a:cs typeface="Arial" panose="020B0604020202020204" pitchFamily="34" charset="0"/>
              </a:rPr>
              <a:t>M</a:t>
            </a:r>
            <a:r>
              <a:rPr lang="en-AU" sz="1400" dirty="0" err="1" smtClean="0">
                <a:latin typeface="Arial" panose="020B0604020202020204" pitchFamily="34" charset="0"/>
                <a:cs typeface="Arial" panose="020B0604020202020204" pitchFamily="34" charset="0"/>
              </a:rPr>
              <a:t>indframe</a:t>
            </a:r>
            <a:r>
              <a:rPr lang="en-AU" sz="1400" dirty="0" smtClean="0">
                <a:latin typeface="Arial" panose="020B0604020202020204" pitchFamily="34" charset="0"/>
                <a:cs typeface="Arial" panose="020B0604020202020204" pitchFamily="34" charset="0"/>
              </a:rPr>
              <a:t>  (2014)</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93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AU" b="1" u="sng" smtClean="0"/>
          </a:p>
          <a:p>
            <a:pPr marL="0" indent="0" algn="ctr">
              <a:buFont typeface="Arial" panose="020B0604020202020204" pitchFamily="34" charset="0"/>
              <a:buNone/>
            </a:pPr>
            <a:endParaRPr lang="en-AU" b="1" u="sng" smtClean="0"/>
          </a:p>
          <a:p>
            <a:pPr marL="0" indent="0" algn="ctr">
              <a:buFont typeface="Arial" panose="020B0604020202020204" pitchFamily="34" charset="0"/>
              <a:buNone/>
            </a:pPr>
            <a:endParaRPr lang="en-AU" b="1" u="sng" smtClean="0"/>
          </a:p>
          <a:p>
            <a:pPr marL="0" indent="0" algn="ctr">
              <a:buFont typeface="Arial" panose="020B0604020202020204" pitchFamily="34" charset="0"/>
              <a:buNone/>
            </a:pPr>
            <a:r>
              <a:rPr lang="en-AU" b="1" u="sng" smtClean="0"/>
              <a:t>Is mental illness life threatening???</a:t>
            </a:r>
            <a:endParaRPr lang="en-US" b="1" u="sng" dirty="0"/>
          </a:p>
        </p:txBody>
      </p:sp>
    </p:spTree>
    <p:extLst>
      <p:ext uri="{BB962C8B-B14F-4D97-AF65-F5344CB8AC3E}">
        <p14:creationId xmlns:p14="http://schemas.microsoft.com/office/powerpoint/2010/main" val="53613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Arial" panose="020B0604020202020204" pitchFamily="34" charset="0"/>
                <a:cs typeface="Arial" panose="020B0604020202020204" pitchFamily="34" charset="0"/>
              </a:rPr>
              <a:t>Is mental illness life threatening?</a:t>
            </a:r>
            <a:endParaRPr lang="en-US"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2046113"/>
            <a:ext cx="8229600" cy="47672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2400" i="1" u="sng" dirty="0" smtClean="0">
                <a:latin typeface="Arial" panose="020B0604020202020204" pitchFamily="34" charset="0"/>
                <a:cs typeface="Arial" panose="020B0604020202020204" pitchFamily="34" charset="0"/>
              </a:rPr>
              <a:t>Mental illness itself is not life-threatening.</a:t>
            </a:r>
          </a:p>
          <a:p>
            <a:pPr marL="0" indent="0" algn="ctr">
              <a:buFont typeface="Arial" panose="020B0604020202020204" pitchFamily="34" charset="0"/>
              <a:buNone/>
            </a:pPr>
            <a:endParaRPr lang="en-AU" sz="2400" i="1" u="sng"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AU" sz="2400" i="1" u="sng"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AU" sz="2400" dirty="0" smtClean="0">
                <a:cs typeface="Arial" panose="020B0604020202020204" pitchFamily="34" charset="0"/>
              </a:rPr>
              <a:t>Most people with mental illness recover well and are able to lead fulfilling lives in the community when they receive appropriate ongoing treatment and support.</a:t>
            </a:r>
          </a:p>
          <a:p>
            <a:pPr marL="0" indent="0" algn="ctr">
              <a:buFont typeface="Arial" panose="020B0604020202020204" pitchFamily="34" charset="0"/>
              <a:buNone/>
            </a:pPr>
            <a:endParaRPr lang="en-AU" sz="2400" i="1" u="sng"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16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ea typeface="ＭＳ Ｐゴシック" pitchFamily="34" charset="-128"/>
              </a:rPr>
              <a:t>And yet….Life Expectancy in Australia</a:t>
            </a:r>
          </a:p>
        </p:txBody>
      </p:sp>
      <p:pic>
        <p:nvPicPr>
          <p:cNvPr id="4" name="Picture 5" descr="Mental health and drugs and alcohol - infographic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00800" y="1371600"/>
            <a:ext cx="1973263" cy="5095875"/>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05000"/>
            <a:ext cx="4889500" cy="27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339752" y="6453336"/>
            <a:ext cx="6410441" cy="307777"/>
          </a:xfrm>
          <a:prstGeom prst="rect">
            <a:avLst/>
          </a:prstGeom>
        </p:spPr>
        <p:txBody>
          <a:bodyPr wrap="square">
            <a:spAutoFit/>
          </a:bodyPr>
          <a:lstStyle/>
          <a:p>
            <a:pPr algn="r"/>
            <a:r>
              <a:rPr lang="en-AU" sz="1400" dirty="0" smtClean="0">
                <a:latin typeface="Arial" panose="020B0604020202020204" pitchFamily="34" charset="0"/>
                <a:cs typeface="Arial" panose="020B0604020202020204" pitchFamily="34" charset="0"/>
              </a:rPr>
              <a:t>Images sourced from: Mental Health Commission (2014)</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86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creen Shot 2014-11-02 at 2.49.3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17550" y="1260475"/>
            <a:ext cx="7596188" cy="4483100"/>
          </a:xfrm>
          <a:prstGeom prst="rect">
            <a:avLst/>
          </a:prstGeom>
          <a:noFill/>
        </p:spPr>
      </p:pic>
      <p:sp>
        <p:nvSpPr>
          <p:cNvPr id="4"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en-US" sz="3200" dirty="0" smtClean="0">
                <a:latin typeface="Arial" panose="020B0604020202020204" pitchFamily="34" charset="0"/>
                <a:ea typeface="ＭＳ Ｐゴシック" pitchFamily="34" charset="-128"/>
                <a:cs typeface="Arial" panose="020B0604020202020204" pitchFamily="34" charset="0"/>
              </a:rPr>
              <a:t>Life Expectancy in Australia</a:t>
            </a:r>
          </a:p>
        </p:txBody>
      </p:sp>
      <p:sp>
        <p:nvSpPr>
          <p:cNvPr id="5" name="TextBox 4"/>
          <p:cNvSpPr txBox="1"/>
          <p:nvPr/>
        </p:nvSpPr>
        <p:spPr>
          <a:xfrm>
            <a:off x="3927673" y="6324600"/>
            <a:ext cx="4676775" cy="307777"/>
          </a:xfrm>
          <a:prstGeom prst="rect">
            <a:avLst/>
          </a:prstGeom>
          <a:noFill/>
        </p:spPr>
        <p:txBody>
          <a:bodyPr wrap="square" rtlCol="0">
            <a:spAutoFit/>
          </a:bodyPr>
          <a:lstStyle/>
          <a:p>
            <a:pPr algn="r"/>
            <a:r>
              <a:rPr lang="en-US" sz="1400" dirty="0" smtClean="0">
                <a:cs typeface="Arial" panose="020B0604020202020204" pitchFamily="34" charset="0"/>
              </a:rPr>
              <a:t>Lambert (2013)</a:t>
            </a:r>
            <a:endParaRPr lang="en-US" sz="1400" dirty="0">
              <a:cs typeface="Arial" panose="020B0604020202020204" pitchFamily="34" charset="0"/>
            </a:endParaRPr>
          </a:p>
        </p:txBody>
      </p:sp>
    </p:spTree>
    <p:extLst>
      <p:ext uri="{BB962C8B-B14F-4D97-AF65-F5344CB8AC3E}">
        <p14:creationId xmlns:p14="http://schemas.microsoft.com/office/powerpoint/2010/main" val="3440161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0254" y="2502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t>Why????</a:t>
            </a:r>
            <a:endParaRPr lang="en-US" sz="3200" dirty="0"/>
          </a:p>
        </p:txBody>
      </p:sp>
      <p:sp>
        <p:nvSpPr>
          <p:cNvPr id="3" name="Content Placeholder 2"/>
          <p:cNvSpPr txBox="1">
            <a:spLocks/>
          </p:cNvSpPr>
          <p:nvPr/>
        </p:nvSpPr>
        <p:spPr>
          <a:xfrm>
            <a:off x="457200" y="1358900"/>
            <a:ext cx="8229600" cy="47672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3800" dirty="0" smtClean="0"/>
              <a:t>Around 3% of adults experience psychosocial disability caused by the effects of mental illness </a:t>
            </a:r>
            <a:r>
              <a:rPr lang="en-AU" sz="3800" baseline="30000" dirty="0" smtClean="0"/>
              <a:t>1</a:t>
            </a:r>
          </a:p>
          <a:p>
            <a:pPr marL="0" indent="0">
              <a:buFont typeface="Arial" panose="020B0604020202020204" pitchFamily="34" charset="0"/>
              <a:buNone/>
            </a:pPr>
            <a:endParaRPr lang="en-AU" sz="3800" dirty="0" smtClean="0"/>
          </a:p>
          <a:p>
            <a:r>
              <a:rPr lang="en-AU" sz="3800" dirty="0" smtClean="0"/>
              <a:t>People with </a:t>
            </a:r>
            <a:r>
              <a:rPr lang="en-AU" sz="3800" b="1" i="1" u="sng" dirty="0" smtClean="0"/>
              <a:t>severe</a:t>
            </a:r>
            <a:r>
              <a:rPr lang="en-AU" sz="3800" i="1" dirty="0" smtClean="0"/>
              <a:t> (schizophrenia, bipolar disorder, mod-severe depression)</a:t>
            </a:r>
            <a:r>
              <a:rPr lang="en-AU" sz="3800" dirty="0" smtClean="0"/>
              <a:t> mental disorders on average tend to die earlier than the general population. This is referred to as premature mortality. There is a 10- 25 year life expectancy reduction in patients with severe mental disorders (after accounting for suicide)</a:t>
            </a:r>
            <a:r>
              <a:rPr lang="en-AU" sz="3800" baseline="30000" dirty="0" smtClean="0"/>
              <a:t>2</a:t>
            </a:r>
          </a:p>
          <a:p>
            <a:pPr marL="0" indent="0">
              <a:buFont typeface="Arial" panose="020B0604020202020204" pitchFamily="34" charset="0"/>
              <a:buNone/>
            </a:pPr>
            <a:endParaRPr lang="en-AU" sz="3800" dirty="0" smtClean="0"/>
          </a:p>
          <a:p>
            <a:r>
              <a:rPr lang="en-AU" sz="3800" dirty="0" smtClean="0"/>
              <a:t>The vast majority of these deaths are due to chronic physical medical conditions such as cardiovascular, respiratory and infectious diseases, diabetes and hypertension. The incidence of CV disease for people with schizophrenia remains unchanged. </a:t>
            </a:r>
          </a:p>
          <a:p>
            <a:pPr marL="0" indent="0">
              <a:buFont typeface="Arial" panose="020B0604020202020204" pitchFamily="34" charset="0"/>
              <a:buNone/>
            </a:pPr>
            <a:endParaRPr lang="en-AU" sz="3800" dirty="0" smtClean="0"/>
          </a:p>
          <a:p>
            <a:r>
              <a:rPr lang="en-AU" sz="3800" dirty="0" smtClean="0"/>
              <a:t>Up to 15% of people seriously affected by mental illness eventually die by suicide (compared to an approximate figure of 1% for the whole population). Effective, ongoing treatment is essential to minimise the risk of suicide.</a:t>
            </a:r>
            <a:r>
              <a:rPr lang="en-AU" sz="3800" baseline="30000" dirty="0" smtClean="0"/>
              <a:t>1</a:t>
            </a:r>
          </a:p>
          <a:p>
            <a:pPr marL="0" indent="0">
              <a:buFont typeface="Arial" panose="020B0604020202020204" pitchFamily="34" charset="0"/>
              <a:buNone/>
            </a:pPr>
            <a:endParaRPr lang="en-AU" sz="3800" dirty="0" smtClean="0"/>
          </a:p>
          <a:p>
            <a:r>
              <a:rPr lang="en-AU" sz="3800" dirty="0" smtClean="0"/>
              <a:t>Death by misadventure</a:t>
            </a:r>
          </a:p>
          <a:p>
            <a:endParaRPr lang="en-US" dirty="0"/>
          </a:p>
        </p:txBody>
      </p:sp>
      <p:sp>
        <p:nvSpPr>
          <p:cNvPr id="5" name="Rectangle 4"/>
          <p:cNvSpPr/>
          <p:nvPr/>
        </p:nvSpPr>
        <p:spPr>
          <a:xfrm>
            <a:off x="2339752" y="6165304"/>
            <a:ext cx="6410441" cy="738664"/>
          </a:xfrm>
          <a:prstGeom prst="rect">
            <a:avLst/>
          </a:prstGeom>
        </p:spPr>
        <p:txBody>
          <a:bodyPr wrap="square">
            <a:spAutoFit/>
          </a:bodyPr>
          <a:lstStyle/>
          <a:p>
            <a:pPr marL="342900" indent="-342900" algn="r">
              <a:buAutoNum type="arabicParenR"/>
            </a:pPr>
            <a:r>
              <a:rPr lang="en-AU" sz="1400" dirty="0" smtClean="0">
                <a:latin typeface="Arial" panose="020B0604020202020204" pitchFamily="34" charset="0"/>
                <a:cs typeface="Arial" panose="020B0604020202020204" pitchFamily="34" charset="0"/>
              </a:rPr>
              <a:t>Sane Australia (2015)</a:t>
            </a:r>
          </a:p>
          <a:p>
            <a:pPr marL="342900" indent="-342900" algn="r">
              <a:buAutoNum type="arabicParenR"/>
            </a:pPr>
            <a:r>
              <a:rPr lang="en-AU" sz="1400" dirty="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World Health Organisation (2015) </a:t>
            </a:r>
          </a:p>
          <a:p>
            <a:pPr algn="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55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Role of an Exercise Physiologist student on a MH Placement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u="sng" dirty="0" smtClean="0">
                <a:latin typeface="Arial" panose="020B0604020202020204" pitchFamily="34" charset="0"/>
                <a:cs typeface="Arial" panose="020B0604020202020204" pitchFamily="34" charset="0"/>
              </a:rPr>
              <a:t>General:</a:t>
            </a:r>
          </a:p>
          <a:p>
            <a:r>
              <a:rPr lang="en-AU" sz="2400" dirty="0" smtClean="0">
                <a:latin typeface="Arial" panose="020B0604020202020204" pitchFamily="34" charset="0"/>
                <a:cs typeface="Arial" panose="020B0604020202020204" pitchFamily="34" charset="0"/>
              </a:rPr>
              <a:t>Challenge the ‘stigma’ associated with mental illness</a:t>
            </a:r>
          </a:p>
          <a:p>
            <a:pPr marL="0" indent="0">
              <a:buFont typeface="Arial" panose="020B0604020202020204" pitchFamily="34" charset="0"/>
              <a:buNone/>
            </a:pPr>
            <a:endParaRPr lang="en-US"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Empower your clients through appropriate language</a:t>
            </a: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2400" u="sng" dirty="0" smtClean="0">
                <a:latin typeface="Arial" panose="020B0604020202020204" pitchFamily="34" charset="0"/>
                <a:cs typeface="Arial" panose="020B0604020202020204" pitchFamily="34" charset="0"/>
              </a:rPr>
              <a:t>EP Specific:</a:t>
            </a:r>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Develop an understanding of the ‘profile’ of mental illness is </a:t>
            </a:r>
            <a:r>
              <a:rPr lang="en-AU" sz="2400" dirty="0" smtClean="0">
                <a:latin typeface="Arial" panose="020B0604020202020204" pitchFamily="34" charset="0"/>
                <a:cs typeface="Arial" panose="020B0604020202020204" pitchFamily="34" charset="0"/>
              </a:rPr>
              <a:t>Australia</a:t>
            </a:r>
          </a:p>
          <a:p>
            <a:pPr marL="0" indent="0">
              <a:buNone/>
            </a:pPr>
            <a:endParaRPr lang="en-US"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Prevent, reduce &amp;/or manage medication induced weight </a:t>
            </a:r>
            <a:r>
              <a:rPr lang="en-AU" sz="2400" dirty="0" smtClean="0">
                <a:latin typeface="Arial" panose="020B0604020202020204" pitchFamily="34" charset="0"/>
                <a:cs typeface="Arial" panose="020B0604020202020204" pitchFamily="34" charset="0"/>
              </a:rPr>
              <a:t>gain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50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ea typeface="ＭＳ Ｐゴシック" pitchFamily="34" charset="-128"/>
                <a:cs typeface="Arial" panose="020B0604020202020204" pitchFamily="34" charset="0"/>
              </a:rPr>
              <a:t>SATIETY Study</a:t>
            </a: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AU" altLang="en-US" sz="2400" dirty="0" err="1" smtClean="0">
                <a:ea typeface="ＭＳ Ｐゴシック" pitchFamily="34" charset="-128"/>
                <a:cs typeface="Arial" panose="020B0604020202020204" pitchFamily="34" charset="0"/>
              </a:rPr>
              <a:t>Correll</a:t>
            </a:r>
            <a:r>
              <a:rPr lang="en-AU" altLang="en-US" sz="2400" dirty="0" smtClean="0">
                <a:ea typeface="ＭＳ Ｐゴシック" pitchFamily="34" charset="-128"/>
                <a:cs typeface="Arial" panose="020B0604020202020204" pitchFamily="34" charset="0"/>
              </a:rPr>
              <a:t>, 2009</a:t>
            </a:r>
          </a:p>
          <a:p>
            <a:pPr>
              <a:buFontTx/>
              <a:buChar char="-"/>
            </a:pPr>
            <a:r>
              <a:rPr lang="en-AU" altLang="en-US" sz="2400" dirty="0" smtClean="0">
                <a:ea typeface="ＭＳ Ｐゴシック" pitchFamily="34" charset="-128"/>
                <a:cs typeface="Arial" panose="020B0604020202020204" pitchFamily="34" charset="0"/>
              </a:rPr>
              <a:t>US Cohort Study</a:t>
            </a:r>
          </a:p>
          <a:p>
            <a:pPr>
              <a:buFontTx/>
              <a:buChar char="-"/>
            </a:pPr>
            <a:r>
              <a:rPr lang="en-AU" altLang="en-US" sz="2400" dirty="0" smtClean="0">
                <a:ea typeface="ＭＳ Ｐゴシック" pitchFamily="34" charset="-128"/>
                <a:cs typeface="Arial" panose="020B0604020202020204" pitchFamily="34" charset="0"/>
              </a:rPr>
              <a:t>205 participants &lt;19 years, all antipsychotic-naive</a:t>
            </a:r>
          </a:p>
          <a:p>
            <a:pPr>
              <a:buFontTx/>
              <a:buChar char="-"/>
            </a:pPr>
            <a:r>
              <a:rPr lang="en-AU" altLang="en-US" sz="2400" dirty="0" smtClean="0">
                <a:ea typeface="ＭＳ Ｐゴシック" pitchFamily="34" charset="-128"/>
                <a:cs typeface="Arial" panose="020B0604020202020204" pitchFamily="34" charset="0"/>
              </a:rPr>
              <a:t>12 week trial with:</a:t>
            </a:r>
          </a:p>
          <a:p>
            <a:pPr lvl="1">
              <a:buFontTx/>
              <a:buChar char="-"/>
            </a:pPr>
            <a:r>
              <a:rPr lang="en-AU" altLang="en-US" sz="2400" dirty="0" err="1" smtClean="0">
                <a:ea typeface="ＭＳ Ｐゴシック" pitchFamily="34" charset="-128"/>
                <a:cs typeface="Arial" panose="020B0604020202020204" pitchFamily="34" charset="0"/>
              </a:rPr>
              <a:t>Aripriprazole</a:t>
            </a:r>
            <a:endParaRPr lang="en-AU" altLang="en-US" sz="2400" dirty="0" smtClean="0">
              <a:ea typeface="ＭＳ Ｐゴシック" pitchFamily="34" charset="-128"/>
              <a:cs typeface="Arial" panose="020B0604020202020204" pitchFamily="34" charset="0"/>
            </a:endParaRPr>
          </a:p>
          <a:p>
            <a:pPr lvl="1">
              <a:buFontTx/>
              <a:buChar char="-"/>
            </a:pPr>
            <a:r>
              <a:rPr lang="en-AU" altLang="en-US" sz="2400" dirty="0" err="1" smtClean="0">
                <a:ea typeface="ＭＳ Ｐゴシック" pitchFamily="34" charset="-128"/>
                <a:cs typeface="Arial" panose="020B0604020202020204" pitchFamily="34" charset="0"/>
              </a:rPr>
              <a:t>Respiridone</a:t>
            </a:r>
            <a:endParaRPr lang="en-AU" altLang="en-US" sz="2400" dirty="0" smtClean="0">
              <a:ea typeface="ＭＳ Ｐゴシック" pitchFamily="34" charset="-128"/>
              <a:cs typeface="Arial" panose="020B0604020202020204" pitchFamily="34" charset="0"/>
            </a:endParaRPr>
          </a:p>
          <a:p>
            <a:pPr lvl="1">
              <a:buFontTx/>
              <a:buChar char="-"/>
            </a:pPr>
            <a:r>
              <a:rPr lang="en-AU" altLang="en-US" sz="2400" dirty="0" smtClean="0">
                <a:ea typeface="ＭＳ Ｐゴシック" pitchFamily="34" charset="-128"/>
                <a:cs typeface="Arial" panose="020B0604020202020204" pitchFamily="34" charset="0"/>
              </a:rPr>
              <a:t>Olanzapine</a:t>
            </a:r>
          </a:p>
          <a:p>
            <a:pPr lvl="1">
              <a:buFontTx/>
              <a:buChar char="-"/>
            </a:pPr>
            <a:r>
              <a:rPr lang="en-AU" altLang="en-US" sz="2400" dirty="0" smtClean="0">
                <a:ea typeface="ＭＳ Ｐゴシック" pitchFamily="34" charset="-128"/>
                <a:cs typeface="Arial" panose="020B0604020202020204" pitchFamily="34" charset="0"/>
              </a:rPr>
              <a:t>Quetiapine</a:t>
            </a:r>
          </a:p>
          <a:p>
            <a:pPr lvl="1">
              <a:buFontTx/>
              <a:buChar char="-"/>
            </a:pPr>
            <a:r>
              <a:rPr lang="en-AU" altLang="en-US" sz="2400" dirty="0" smtClean="0">
                <a:ea typeface="ＭＳ Ｐゴシック" pitchFamily="34" charset="-128"/>
                <a:cs typeface="Arial" panose="020B0604020202020204" pitchFamily="34" charset="0"/>
              </a:rPr>
              <a:t>Non-compliant control</a:t>
            </a:r>
          </a:p>
          <a:p>
            <a:endParaRPr lang="en-AU" sz="2400" dirty="0" smtClean="0">
              <a:latin typeface="Arial" panose="020B0604020202020204" pitchFamily="34" charset="0"/>
              <a:ea typeface="ＭＳ Ｐゴシック" pitchFamily="34" charset="-128"/>
              <a:cs typeface="Arial" panose="020B0604020202020204" pitchFamily="34" charset="0"/>
            </a:endParaRPr>
          </a:p>
        </p:txBody>
      </p:sp>
      <p:sp>
        <p:nvSpPr>
          <p:cNvPr id="5" name="TextBox 4"/>
          <p:cNvSpPr txBox="1"/>
          <p:nvPr/>
        </p:nvSpPr>
        <p:spPr>
          <a:xfrm>
            <a:off x="4355976" y="5517232"/>
            <a:ext cx="184666" cy="369332"/>
          </a:xfrm>
          <a:prstGeom prst="rect">
            <a:avLst/>
          </a:prstGeom>
          <a:noFill/>
        </p:spPr>
        <p:txBody>
          <a:bodyPr wrap="none" rtlCol="0">
            <a:spAutoFit/>
          </a:bodyPr>
          <a:lstStyle/>
          <a:p>
            <a:endParaRPr lang="en-AU" dirty="0"/>
          </a:p>
        </p:txBody>
      </p:sp>
      <p:sp>
        <p:nvSpPr>
          <p:cNvPr id="6" name="Rectangle 5"/>
          <p:cNvSpPr/>
          <p:nvPr/>
        </p:nvSpPr>
        <p:spPr>
          <a:xfrm>
            <a:off x="2339752" y="6453336"/>
            <a:ext cx="6410441" cy="307777"/>
          </a:xfrm>
          <a:prstGeom prst="rect">
            <a:avLst/>
          </a:prstGeom>
        </p:spPr>
        <p:txBody>
          <a:bodyPr wrap="square">
            <a:spAutoFit/>
          </a:bodyPr>
          <a:lstStyle/>
          <a:p>
            <a:pPr algn="r"/>
            <a:r>
              <a:rPr lang="en-AU" sz="1400" dirty="0" err="1" smtClean="0">
                <a:latin typeface="Arial" panose="020B0604020202020204" pitchFamily="34" charset="0"/>
                <a:cs typeface="Arial" panose="020B0604020202020204" pitchFamily="34" charset="0"/>
              </a:rPr>
              <a:t>Correll</a:t>
            </a:r>
            <a:r>
              <a:rPr lang="en-AU" sz="1400" dirty="0" smtClean="0">
                <a:latin typeface="Arial" panose="020B0604020202020204" pitchFamily="34" charset="0"/>
                <a:cs typeface="Arial" panose="020B0604020202020204" pitchFamily="34" charset="0"/>
              </a:rPr>
              <a:t> (2009)</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2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904659729"/>
              </p:ext>
            </p:extLst>
          </p:nvPr>
        </p:nvGraphicFramePr>
        <p:xfrm>
          <a:off x="981078" y="1093003"/>
          <a:ext cx="7058025" cy="5329236"/>
        </p:xfrm>
        <a:graphic>
          <a:graphicData uri="http://schemas.openxmlformats.org/drawingml/2006/table">
            <a:tbl>
              <a:tblPr firstRow="1" bandRow="1">
                <a:tableStyleId>{69012ECD-51FC-41F1-AA8D-1B2483CD663E}</a:tableStyleId>
              </a:tblPr>
              <a:tblGrid>
                <a:gridCol w="2352675"/>
                <a:gridCol w="2352675"/>
                <a:gridCol w="2352675"/>
              </a:tblGrid>
              <a:tr h="888206">
                <a:tc>
                  <a:txBody>
                    <a:bodyPr/>
                    <a:lstStyle/>
                    <a:p>
                      <a:r>
                        <a:rPr lang="en-US" sz="1800" dirty="0" smtClean="0"/>
                        <a:t>Primary Study Outcomes:</a:t>
                      </a:r>
                      <a:endParaRPr lang="en-US" sz="1800" dirty="0"/>
                    </a:p>
                  </a:txBody>
                  <a:tcPr marL="91456" marR="91456" marT="45726" marB="45726"/>
                </a:tc>
                <a:tc>
                  <a:txBody>
                    <a:bodyPr/>
                    <a:lstStyle/>
                    <a:p>
                      <a:r>
                        <a:rPr lang="en-US" sz="1800" dirty="0" smtClean="0"/>
                        <a:t>Weight Gain (</a:t>
                      </a:r>
                      <a:r>
                        <a:rPr lang="en-US" sz="1800" dirty="0" err="1" smtClean="0"/>
                        <a:t>lbs</a:t>
                      </a:r>
                      <a:r>
                        <a:rPr lang="en-US" sz="1800" dirty="0" smtClean="0"/>
                        <a:t>)</a:t>
                      </a:r>
                      <a:endParaRPr lang="en-US" sz="1800" dirty="0"/>
                    </a:p>
                  </a:txBody>
                  <a:tcPr marL="91456" marR="91456" marT="45726" marB="45726"/>
                </a:tc>
                <a:tc>
                  <a:txBody>
                    <a:bodyPr/>
                    <a:lstStyle/>
                    <a:p>
                      <a:r>
                        <a:rPr lang="en-US" sz="1800" dirty="0" smtClean="0"/>
                        <a:t>Weight Gain</a:t>
                      </a:r>
                      <a:r>
                        <a:rPr lang="en-US" sz="1800" baseline="0" dirty="0" smtClean="0"/>
                        <a:t> (%)</a:t>
                      </a:r>
                      <a:endParaRPr lang="en-US" sz="1800" dirty="0"/>
                    </a:p>
                  </a:txBody>
                  <a:tcPr marL="91456" marR="91456" marT="45726" marB="45726"/>
                </a:tc>
              </a:tr>
              <a:tr h="888206">
                <a:tc>
                  <a:txBody>
                    <a:bodyPr/>
                    <a:lstStyle/>
                    <a:p>
                      <a:r>
                        <a:rPr lang="en-US" sz="1800" dirty="0" smtClean="0"/>
                        <a:t>Quetiapine</a:t>
                      </a:r>
                      <a:endParaRPr lang="en-US" sz="1800" b="1" dirty="0"/>
                    </a:p>
                  </a:txBody>
                  <a:tcPr marL="91456" marR="91456" marT="45726" marB="45726"/>
                </a:tc>
                <a:tc>
                  <a:txBody>
                    <a:bodyPr/>
                    <a:lstStyle/>
                    <a:p>
                      <a:r>
                        <a:rPr lang="en-US" sz="1800" dirty="0" smtClean="0"/>
                        <a:t>13.5</a:t>
                      </a:r>
                      <a:endParaRPr lang="en-US" sz="1800" dirty="0"/>
                    </a:p>
                  </a:txBody>
                  <a:tcPr marL="91456" marR="91456" marT="45726" marB="45726"/>
                </a:tc>
                <a:tc>
                  <a:txBody>
                    <a:bodyPr/>
                    <a:lstStyle/>
                    <a:p>
                      <a:r>
                        <a:rPr lang="en-US" sz="1800" dirty="0" smtClean="0"/>
                        <a:t>10.4%</a:t>
                      </a:r>
                      <a:endParaRPr lang="en-US" sz="1800" dirty="0"/>
                    </a:p>
                  </a:txBody>
                  <a:tcPr marL="91456" marR="91456" marT="45726" marB="45726"/>
                </a:tc>
              </a:tr>
              <a:tr h="888206">
                <a:tc>
                  <a:txBody>
                    <a:bodyPr/>
                    <a:lstStyle/>
                    <a:p>
                      <a:r>
                        <a:rPr lang="en-US" sz="1800" dirty="0" smtClean="0"/>
                        <a:t>Olanzapine</a:t>
                      </a:r>
                      <a:endParaRPr lang="en-US" sz="1800" b="1" dirty="0"/>
                    </a:p>
                  </a:txBody>
                  <a:tcPr marL="91456" marR="91456" marT="45726" marB="45726"/>
                </a:tc>
                <a:tc>
                  <a:txBody>
                    <a:bodyPr/>
                    <a:lstStyle/>
                    <a:p>
                      <a:r>
                        <a:rPr lang="en-US" sz="1800" dirty="0" smtClean="0"/>
                        <a:t>19</a:t>
                      </a:r>
                      <a:endParaRPr lang="en-US" sz="1800" dirty="0"/>
                    </a:p>
                  </a:txBody>
                  <a:tcPr marL="91456" marR="91456" marT="45726" marB="45726"/>
                </a:tc>
                <a:tc>
                  <a:txBody>
                    <a:bodyPr/>
                    <a:lstStyle/>
                    <a:p>
                      <a:r>
                        <a:rPr lang="en-US" sz="1800" dirty="0" smtClean="0"/>
                        <a:t>15.2%</a:t>
                      </a:r>
                      <a:endParaRPr lang="en-US" sz="1800" dirty="0"/>
                    </a:p>
                  </a:txBody>
                  <a:tcPr marL="91456" marR="91456" marT="45726" marB="45726"/>
                </a:tc>
              </a:tr>
              <a:tr h="888206">
                <a:tc>
                  <a:txBody>
                    <a:bodyPr/>
                    <a:lstStyle/>
                    <a:p>
                      <a:r>
                        <a:rPr lang="en-US" sz="1800" dirty="0" smtClean="0"/>
                        <a:t>Aripiprazole</a:t>
                      </a:r>
                      <a:endParaRPr lang="en-US" sz="1800" b="1" dirty="0"/>
                    </a:p>
                  </a:txBody>
                  <a:tcPr marL="91456" marR="91456" marT="45726" marB="45726"/>
                </a:tc>
                <a:tc>
                  <a:txBody>
                    <a:bodyPr/>
                    <a:lstStyle/>
                    <a:p>
                      <a:r>
                        <a:rPr lang="en-US" sz="1800" dirty="0" smtClean="0"/>
                        <a:t>9.9</a:t>
                      </a:r>
                      <a:endParaRPr lang="en-US" sz="1800" dirty="0"/>
                    </a:p>
                  </a:txBody>
                  <a:tcPr marL="91456" marR="91456" marT="45726" marB="45726"/>
                </a:tc>
                <a:tc>
                  <a:txBody>
                    <a:bodyPr/>
                    <a:lstStyle/>
                    <a:p>
                      <a:r>
                        <a:rPr lang="en-US" sz="1800" dirty="0" smtClean="0"/>
                        <a:t>8.1%</a:t>
                      </a:r>
                      <a:endParaRPr lang="en-US" sz="1800" dirty="0"/>
                    </a:p>
                  </a:txBody>
                  <a:tcPr marL="91456" marR="91456" marT="45726" marB="45726"/>
                </a:tc>
              </a:tr>
              <a:tr h="888206">
                <a:tc>
                  <a:txBody>
                    <a:bodyPr/>
                    <a:lstStyle/>
                    <a:p>
                      <a:r>
                        <a:rPr lang="en-US" sz="1800" dirty="0" smtClean="0"/>
                        <a:t>Risperidone</a:t>
                      </a:r>
                      <a:endParaRPr lang="en-US" sz="1800" b="1" dirty="0"/>
                    </a:p>
                  </a:txBody>
                  <a:tcPr marL="91456" marR="91456" marT="45726" marB="45726"/>
                </a:tc>
                <a:tc>
                  <a:txBody>
                    <a:bodyPr/>
                    <a:lstStyle/>
                    <a:p>
                      <a:r>
                        <a:rPr lang="en-US" sz="1800" dirty="0" smtClean="0"/>
                        <a:t>11.9</a:t>
                      </a:r>
                      <a:endParaRPr lang="en-US" sz="1800" dirty="0"/>
                    </a:p>
                  </a:txBody>
                  <a:tcPr marL="91456" marR="91456" marT="45726" marB="45726"/>
                </a:tc>
                <a:tc>
                  <a:txBody>
                    <a:bodyPr/>
                    <a:lstStyle/>
                    <a:p>
                      <a:r>
                        <a:rPr lang="en-US" sz="1800" dirty="0" smtClean="0"/>
                        <a:t>10.4%</a:t>
                      </a:r>
                      <a:endParaRPr lang="en-US" sz="1800" dirty="0"/>
                    </a:p>
                  </a:txBody>
                  <a:tcPr marL="91456" marR="91456" marT="45726" marB="45726"/>
                </a:tc>
              </a:tr>
              <a:tr h="888206">
                <a:tc>
                  <a:txBody>
                    <a:bodyPr/>
                    <a:lstStyle/>
                    <a:p>
                      <a:r>
                        <a:rPr lang="en-US" sz="1800" dirty="0" smtClean="0"/>
                        <a:t>Non-Compliance</a:t>
                      </a:r>
                      <a:endParaRPr lang="en-US" sz="1800" b="1" dirty="0"/>
                    </a:p>
                  </a:txBody>
                  <a:tcPr marL="91456" marR="91456" marT="45726" marB="45726"/>
                </a:tc>
                <a:tc>
                  <a:txBody>
                    <a:bodyPr/>
                    <a:lstStyle/>
                    <a:p>
                      <a:r>
                        <a:rPr lang="en-US" sz="1800" dirty="0" smtClean="0"/>
                        <a:t>0.4</a:t>
                      </a:r>
                      <a:endParaRPr lang="en-US" sz="1800" dirty="0"/>
                    </a:p>
                  </a:txBody>
                  <a:tcPr marL="91456" marR="91456" marT="45726" marB="45726"/>
                </a:tc>
                <a:tc>
                  <a:txBody>
                    <a:bodyPr/>
                    <a:lstStyle/>
                    <a:p>
                      <a:r>
                        <a:rPr lang="en-US" sz="1800" dirty="0" smtClean="0"/>
                        <a:t>0.7%</a:t>
                      </a:r>
                      <a:endParaRPr lang="en-US" sz="1800" dirty="0"/>
                    </a:p>
                  </a:txBody>
                  <a:tcPr marL="91456" marR="91456" marT="45726" marB="45726"/>
                </a:tc>
              </a:tr>
            </a:tbl>
          </a:graphicData>
        </a:graphic>
      </p:graphicFrame>
      <p:sp>
        <p:nvSpPr>
          <p:cNvPr id="3"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ea typeface="ＭＳ Ｐゴシック" pitchFamily="34" charset="-128"/>
                <a:cs typeface="Arial" panose="020B0604020202020204" pitchFamily="34" charset="0"/>
              </a:rPr>
              <a:t>SATIETY Study – 12 week outcomes</a:t>
            </a:r>
          </a:p>
        </p:txBody>
      </p:sp>
      <p:sp>
        <p:nvSpPr>
          <p:cNvPr id="5" name="Rectangle 4"/>
          <p:cNvSpPr/>
          <p:nvPr/>
        </p:nvSpPr>
        <p:spPr>
          <a:xfrm>
            <a:off x="2339752" y="6453336"/>
            <a:ext cx="6410441" cy="307777"/>
          </a:xfrm>
          <a:prstGeom prst="rect">
            <a:avLst/>
          </a:prstGeom>
        </p:spPr>
        <p:txBody>
          <a:bodyPr wrap="square">
            <a:spAutoFit/>
          </a:bodyPr>
          <a:lstStyle/>
          <a:p>
            <a:pPr algn="r"/>
            <a:r>
              <a:rPr lang="en-AU" sz="1400" dirty="0" err="1" smtClean="0">
                <a:latin typeface="Arial" panose="020B0604020202020204" pitchFamily="34" charset="0"/>
                <a:cs typeface="Arial" panose="020B0604020202020204" pitchFamily="34" charset="0"/>
              </a:rPr>
              <a:t>Correll</a:t>
            </a:r>
            <a:r>
              <a:rPr lang="en-AU" sz="1400" dirty="0" smtClean="0">
                <a:latin typeface="Arial" panose="020B0604020202020204" pitchFamily="34" charset="0"/>
                <a:cs typeface="Arial" panose="020B0604020202020204" pitchFamily="34" charset="0"/>
              </a:rPr>
              <a:t> (2009)</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98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smtClean="0">
                <a:latin typeface="Arial" panose="020B0604020202020204" pitchFamily="34" charset="0"/>
                <a:ea typeface="ＭＳ Ｐゴシック" pitchFamily="34" charset="-128"/>
                <a:cs typeface="Arial" panose="020B0604020202020204" pitchFamily="34" charset="0"/>
              </a:rPr>
              <a:t>Weight gain is under-reported</a:t>
            </a:r>
          </a:p>
        </p:txBody>
      </p:sp>
      <p:pic>
        <p:nvPicPr>
          <p:cNvPr id="4"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11288" y="1595438"/>
            <a:ext cx="6343650" cy="46196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34436" y="6381328"/>
            <a:ext cx="3098004" cy="307777"/>
          </a:xfrm>
          <a:prstGeom prst="rect">
            <a:avLst/>
          </a:prstGeom>
        </p:spPr>
        <p:txBody>
          <a:bodyPr wrap="square">
            <a:spAutoFit/>
          </a:bodyPr>
          <a:lstStyle/>
          <a:p>
            <a:pPr algn="r"/>
            <a:r>
              <a:rPr lang="en-US" sz="1400" dirty="0"/>
              <a:t>Alvarez-Jimenez (2008) </a:t>
            </a:r>
          </a:p>
        </p:txBody>
      </p:sp>
    </p:spTree>
    <p:extLst>
      <p:ext uri="{BB962C8B-B14F-4D97-AF65-F5344CB8AC3E}">
        <p14:creationId xmlns:p14="http://schemas.microsoft.com/office/powerpoint/2010/main" val="203668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060848"/>
            <a:ext cx="7992888" cy="1754326"/>
          </a:xfrm>
          <a:prstGeom prst="rect">
            <a:avLst/>
          </a:prstGeom>
          <a:noFill/>
        </p:spPr>
        <p:txBody>
          <a:bodyPr wrap="square" rtlCol="0">
            <a:spAutoFit/>
          </a:bodyPr>
          <a:lstStyle/>
          <a:p>
            <a:pPr algn="ctr"/>
            <a:r>
              <a:rPr lang="en-AU" b="1" u="sng" dirty="0" smtClean="0"/>
              <a:t>Acknowledgement</a:t>
            </a:r>
          </a:p>
          <a:p>
            <a:r>
              <a:rPr lang="en-AU" dirty="0" smtClean="0"/>
              <a:t>This </a:t>
            </a:r>
            <a:r>
              <a:rPr lang="en-AU" dirty="0" err="1" smtClean="0"/>
              <a:t>powerpoint</a:t>
            </a:r>
            <a:r>
              <a:rPr lang="en-AU" dirty="0" smtClean="0"/>
              <a:t> presentation was developed by (or based on one developed by) Ms Amanda </a:t>
            </a:r>
            <a:r>
              <a:rPr lang="en-AU" dirty="0" err="1" smtClean="0"/>
              <a:t>Semaan</a:t>
            </a:r>
            <a:r>
              <a:rPr lang="en-AU" dirty="0" smtClean="0"/>
              <a:t> and Dr Jacqueline Raymond from the University of Sydney as part of a project funded by the Sydney Interdisciplinary Clinical Training Network.</a:t>
            </a:r>
          </a:p>
          <a:p>
            <a:endParaRPr lang="en-AU" dirty="0"/>
          </a:p>
          <a:p>
            <a:pPr algn="ctr"/>
            <a:r>
              <a:rPr lang="en-AU" dirty="0" smtClean="0"/>
              <a:t>The presentation is designed for educational purposes only.</a:t>
            </a:r>
            <a:endParaRPr lang="en-AU" dirty="0"/>
          </a:p>
        </p:txBody>
      </p:sp>
    </p:spTree>
    <p:extLst>
      <p:ext uri="{BB962C8B-B14F-4D97-AF65-F5344CB8AC3E}">
        <p14:creationId xmlns:p14="http://schemas.microsoft.com/office/powerpoint/2010/main" val="363970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Case Study - Kyle</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dirty="0" smtClean="0">
                <a:cs typeface="Arial" panose="020B0604020202020204" pitchFamily="34" charset="0"/>
              </a:rPr>
              <a:t>Kyle is a 19 year old male hospitalised for first episode psychosis</a:t>
            </a:r>
          </a:p>
          <a:p>
            <a:r>
              <a:rPr lang="en-AU" sz="2000" dirty="0" smtClean="0">
                <a:cs typeface="Arial" panose="020B0604020202020204" pitchFamily="34" charset="0"/>
              </a:rPr>
              <a:t>He has experienced a delusional psychosis for the past four weeks </a:t>
            </a:r>
          </a:p>
          <a:p>
            <a:r>
              <a:rPr lang="en-AU" sz="2000" dirty="0" smtClean="0">
                <a:cs typeface="Arial" panose="020B0604020202020204" pitchFamily="34" charset="0"/>
              </a:rPr>
              <a:t>His delusions have been very torturous for Kyle- he believed he had harmed and sexually abused members of his family.</a:t>
            </a:r>
          </a:p>
          <a:p>
            <a:r>
              <a:rPr lang="en-AU" sz="2000" dirty="0" smtClean="0">
                <a:cs typeface="Arial" panose="020B0604020202020204" pitchFamily="34" charset="0"/>
              </a:rPr>
              <a:t>Medication has started to come into affect and Kyle has begun to experience periods of lucidity. He is experiencing ravenous hunger and large periods of sedation. </a:t>
            </a:r>
          </a:p>
          <a:p>
            <a:r>
              <a:rPr lang="en-AU" sz="2000" dirty="0" smtClean="0">
                <a:cs typeface="Arial" panose="020B0604020202020204" pitchFamily="34" charset="0"/>
              </a:rPr>
              <a:t>In the past four weeks, he has gained 7 kg whilst on the ward.</a:t>
            </a:r>
          </a:p>
          <a:p>
            <a:r>
              <a:rPr lang="en-AU" sz="2000" dirty="0" smtClean="0">
                <a:cs typeface="Arial" panose="020B0604020202020204" pitchFamily="34" charset="0"/>
              </a:rPr>
              <a:t>The psychiatrist recommends that Kyle begin seeing you asap. Kyle agrees to work with you.</a:t>
            </a:r>
          </a:p>
          <a:p>
            <a:pPr marL="857250" lvl="1" indent="-457200">
              <a:buFont typeface="+mj-lt"/>
              <a:buAutoNum type="arabicPeriod"/>
            </a:pPr>
            <a:r>
              <a:rPr lang="en-AU" sz="2000" dirty="0" smtClean="0">
                <a:cs typeface="Arial" panose="020B0604020202020204" pitchFamily="34" charset="0"/>
              </a:rPr>
              <a:t>What are your goals for Kyle?</a:t>
            </a:r>
          </a:p>
          <a:p>
            <a:pPr marL="857250" lvl="1" indent="-457200">
              <a:buFont typeface="+mj-lt"/>
              <a:buAutoNum type="arabicPeriod"/>
            </a:pPr>
            <a:r>
              <a:rPr lang="en-AU" sz="2000" dirty="0" smtClean="0">
                <a:cs typeface="Arial" panose="020B0604020202020204" pitchFamily="34" charset="0"/>
              </a:rPr>
              <a:t>What will your assessment include?</a:t>
            </a:r>
          </a:p>
          <a:p>
            <a:pPr marL="857250" lvl="1" indent="-457200">
              <a:buFont typeface="+mj-lt"/>
              <a:buAutoNum type="arabicPeriod"/>
            </a:pPr>
            <a:r>
              <a:rPr lang="en-AU" sz="2000" dirty="0" smtClean="0">
                <a:cs typeface="Arial" panose="020B0604020202020204" pitchFamily="34" charset="0"/>
              </a:rPr>
              <a:t>Provide an exercise prescription for Kyle </a:t>
            </a:r>
          </a:p>
          <a:p>
            <a:pPr marL="857250" lvl="1" indent="-457200">
              <a:buFont typeface="+mj-lt"/>
              <a:buAutoNum type="arabicPeriod"/>
            </a:pPr>
            <a:endParaRPr lang="en-AU"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3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Case Study - Kyle</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289339"/>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000" dirty="0" smtClean="0">
                <a:cs typeface="Arial" panose="020B0604020202020204" pitchFamily="34" charset="0"/>
              </a:rPr>
              <a:t> You go to run your first exercise session. Here is what may have happened:</a:t>
            </a:r>
          </a:p>
          <a:p>
            <a:pPr marL="0" indent="0">
              <a:buFont typeface="Arial" panose="020B0604020202020204" pitchFamily="34" charset="0"/>
              <a:buNone/>
            </a:pPr>
            <a:endParaRPr lang="en-AU" sz="2000" dirty="0" smtClean="0">
              <a:cs typeface="Arial" panose="020B0604020202020204" pitchFamily="34" charset="0"/>
            </a:endParaRPr>
          </a:p>
          <a:p>
            <a:pPr marL="457200" indent="-457200">
              <a:buFont typeface="+mj-lt"/>
              <a:buAutoNum type="arabicPeriod"/>
            </a:pPr>
            <a:r>
              <a:rPr lang="en-AU" sz="2000" dirty="0" smtClean="0">
                <a:cs typeface="Arial" panose="020B0604020202020204" pitchFamily="34" charset="0"/>
              </a:rPr>
              <a:t>Someone brings contraband on the ward and there has to be a full unit search</a:t>
            </a:r>
          </a:p>
          <a:p>
            <a:pPr marL="457200" indent="-457200">
              <a:buFont typeface="+mj-lt"/>
              <a:buAutoNum type="arabicPeriod"/>
            </a:pPr>
            <a:r>
              <a:rPr lang="en-AU" sz="2000" dirty="0" smtClean="0">
                <a:cs typeface="Arial" panose="020B0604020202020204" pitchFamily="34" charset="0"/>
              </a:rPr>
              <a:t>Someone needs to be restrained and everyone has to clear our from common areas, including Kyle. </a:t>
            </a:r>
          </a:p>
          <a:p>
            <a:pPr marL="457200" indent="-457200">
              <a:buFont typeface="+mj-lt"/>
              <a:buAutoNum type="arabicPeriod"/>
            </a:pPr>
            <a:r>
              <a:rPr lang="en-AU" sz="2000" dirty="0" smtClean="0">
                <a:cs typeface="Arial" panose="020B0604020202020204" pitchFamily="34" charset="0"/>
              </a:rPr>
              <a:t>Kyle has no memory of consenting to see you</a:t>
            </a:r>
          </a:p>
          <a:p>
            <a:pPr marL="457200" indent="-457200">
              <a:buFont typeface="+mj-lt"/>
              <a:buAutoNum type="arabicPeriod"/>
            </a:pPr>
            <a:r>
              <a:rPr lang="en-AU" sz="2000" dirty="0" smtClean="0">
                <a:cs typeface="Arial" panose="020B0604020202020204" pitchFamily="34" charset="0"/>
              </a:rPr>
              <a:t>Kyle breaks down regarding delusions about harming his sister</a:t>
            </a:r>
          </a:p>
          <a:p>
            <a:pPr marL="457200" indent="-457200">
              <a:buFont typeface="+mj-lt"/>
              <a:buAutoNum type="arabicPeriod"/>
            </a:pPr>
            <a:r>
              <a:rPr lang="en-AU" sz="2000" dirty="0" smtClean="0">
                <a:cs typeface="Arial" panose="020B0604020202020204" pitchFamily="34" charset="0"/>
              </a:rPr>
              <a:t>Kyle is meeting with the psychiatrist at the time of your appointment</a:t>
            </a:r>
          </a:p>
          <a:p>
            <a:pPr marL="457200" indent="-457200">
              <a:buFont typeface="+mj-lt"/>
              <a:buAutoNum type="arabicPeriod"/>
            </a:pPr>
            <a:r>
              <a:rPr lang="en-AU" sz="2000" dirty="0" smtClean="0">
                <a:cs typeface="Arial" panose="020B0604020202020204" pitchFamily="34" charset="0"/>
              </a:rPr>
              <a:t>Since making your appointment, Kyle has been approved for leave and has left the ward for 2 hours. </a:t>
            </a:r>
          </a:p>
          <a:p>
            <a:pPr marL="457200" indent="-457200">
              <a:buFont typeface="+mj-lt"/>
              <a:buAutoNum type="arabicPeriod"/>
            </a:pPr>
            <a:r>
              <a:rPr lang="en-AU" sz="2000" dirty="0" smtClean="0">
                <a:cs typeface="Arial" panose="020B0604020202020204" pitchFamily="34" charset="0"/>
              </a:rPr>
              <a:t>Kyle is able to see you for about 10 minutes before his focus and attention is too poor to continue</a:t>
            </a:r>
          </a:p>
          <a:p>
            <a:pPr marL="457200" indent="-457200">
              <a:buFont typeface="+mj-lt"/>
              <a:buAutoNum type="arabicPeriod"/>
            </a:pPr>
            <a:r>
              <a:rPr lang="en-AU" sz="2000" dirty="0" smtClean="0">
                <a:cs typeface="Arial" panose="020B0604020202020204" pitchFamily="34" charset="0"/>
              </a:rPr>
              <a:t>Kyle performs most of your program and thanks you for the session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832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Role of an Exercise Physiology student on a MH Placement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000" u="sng" dirty="0" smtClean="0">
                <a:latin typeface="Arial" panose="020B0604020202020204" pitchFamily="34" charset="0"/>
                <a:cs typeface="Arial" panose="020B0604020202020204" pitchFamily="34" charset="0"/>
              </a:rPr>
              <a:t>General:</a:t>
            </a:r>
          </a:p>
          <a:p>
            <a:r>
              <a:rPr lang="en-AU" sz="2000" dirty="0" smtClean="0">
                <a:latin typeface="Arial" panose="020B0604020202020204" pitchFamily="34" charset="0"/>
                <a:cs typeface="Arial" panose="020B0604020202020204" pitchFamily="34" charset="0"/>
              </a:rPr>
              <a:t>Challenge the ‘stigma’ associated with mental illness</a:t>
            </a:r>
          </a:p>
          <a:p>
            <a:pPr marL="0" indent="0">
              <a:buFont typeface="Arial" panose="020B0604020202020204" pitchFamily="34" charset="0"/>
              <a:buNone/>
            </a:pPr>
            <a:endParaRPr lang="en-US"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Empower your clients through appropriate language</a:t>
            </a:r>
          </a:p>
          <a:p>
            <a:pPr marL="0" indent="0">
              <a:buFont typeface="Arial" panose="020B0604020202020204" pitchFamily="34" charset="0"/>
              <a:buNone/>
            </a:pPr>
            <a:endParaRPr lang="en-AU" sz="20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2000" u="sng" dirty="0" smtClean="0">
                <a:latin typeface="Arial" panose="020B0604020202020204" pitchFamily="34" charset="0"/>
                <a:cs typeface="Arial" panose="020B0604020202020204" pitchFamily="34" charset="0"/>
              </a:rPr>
              <a:t>EP Specific:</a:t>
            </a:r>
            <a:endParaRPr lang="en-AU" sz="2000" dirty="0" smtClean="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Develop an understanding of the ‘profile’ of mental illness is </a:t>
            </a:r>
            <a:r>
              <a:rPr lang="en-AU" sz="2000" dirty="0" smtClean="0">
                <a:latin typeface="Arial" panose="020B0604020202020204" pitchFamily="34" charset="0"/>
                <a:cs typeface="Arial" panose="020B0604020202020204" pitchFamily="34" charset="0"/>
              </a:rPr>
              <a:t>Australia</a:t>
            </a:r>
          </a:p>
          <a:p>
            <a:pPr marL="0" indent="0">
              <a:buNone/>
            </a:pPr>
            <a:endParaRPr lang="en-US"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Prevent, reduce &amp;/or manage medication induced weight </a:t>
            </a:r>
            <a:r>
              <a:rPr lang="en-AU" sz="2000" dirty="0" smtClean="0">
                <a:latin typeface="Arial" panose="020B0604020202020204" pitchFamily="34" charset="0"/>
                <a:cs typeface="Arial" panose="020B0604020202020204" pitchFamily="34" charset="0"/>
              </a:rPr>
              <a:t>gain</a:t>
            </a:r>
          </a:p>
          <a:p>
            <a:pPr marL="0" indent="0">
              <a:buNone/>
            </a:pPr>
            <a:endParaRPr lang="en-US"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Facilitate engagement in activities that promote a healthy </a:t>
            </a:r>
            <a:r>
              <a:rPr lang="en-AU" sz="2000" dirty="0" smtClean="0">
                <a:latin typeface="Arial" panose="020B0604020202020204" pitchFamily="34" charset="0"/>
                <a:cs typeface="Arial" panose="020B0604020202020204" pitchFamily="34" charset="0"/>
              </a:rPr>
              <a:t>lifestyle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52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ea typeface="ＭＳ Ｐゴシック" pitchFamily="34" charset="-128"/>
                <a:cs typeface="Arial" panose="020B0604020202020204" pitchFamily="34" charset="0"/>
              </a:rPr>
              <a:t>Prevalence of Co-morbid Chronic Disease &amp; Mental Illness</a:t>
            </a:r>
          </a:p>
        </p:txBody>
      </p:sp>
      <p:sp>
        <p:nvSpPr>
          <p:cNvPr id="3" name="Content Placeholder 2"/>
          <p:cNvSpPr txBox="1">
            <a:spLocks/>
          </p:cNvSpPr>
          <p:nvPr/>
        </p:nvSpPr>
        <p:spPr>
          <a:xfrm>
            <a:off x="251520" y="1412776"/>
            <a:ext cx="8229600" cy="47672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altLang="en-US" dirty="0" smtClean="0">
                <a:cs typeface="Arial" panose="020B0604020202020204" pitchFamily="34" charset="0"/>
              </a:rPr>
              <a:t>So, is it all because of antipsychotic medications?</a:t>
            </a:r>
          </a:p>
          <a:p>
            <a:pPr>
              <a:buFont typeface="Wingdings" pitchFamily="2" charset="2"/>
              <a:buNone/>
              <a:defRPr/>
            </a:pPr>
            <a:endParaRPr lang="en-AU" altLang="en-US" dirty="0" smtClean="0">
              <a:cs typeface="Arial" panose="020B0604020202020204" pitchFamily="34" charset="0"/>
            </a:endParaRPr>
          </a:p>
          <a:p>
            <a:pPr>
              <a:defRPr/>
            </a:pPr>
            <a:r>
              <a:rPr lang="en-AU" altLang="en-US" dirty="0" smtClean="0">
                <a:cs typeface="Arial" panose="020B0604020202020204" pitchFamily="34" charset="0"/>
              </a:rPr>
              <a:t>As early as 1897, Psychiatrist Henry </a:t>
            </a:r>
            <a:r>
              <a:rPr lang="en-AU" altLang="en-US" dirty="0" err="1" smtClean="0">
                <a:cs typeface="Arial" panose="020B0604020202020204" pitchFamily="34" charset="0"/>
              </a:rPr>
              <a:t>Maudsley</a:t>
            </a:r>
            <a:r>
              <a:rPr lang="en-AU" altLang="en-US" dirty="0" smtClean="0">
                <a:cs typeface="Arial" panose="020B0604020202020204" pitchFamily="34" charset="0"/>
              </a:rPr>
              <a:t> said “diabetes is a disease  which often shows itself in families in which insanity prevails...” </a:t>
            </a:r>
            <a:endParaRPr lang="en-AU" altLang="en-US" sz="1400" dirty="0">
              <a:cs typeface="Arial" panose="020B0604020202020204" pitchFamily="34" charset="0"/>
            </a:endParaRPr>
          </a:p>
          <a:p>
            <a:pPr marL="0" indent="0">
              <a:buNone/>
              <a:defRPr/>
            </a:pPr>
            <a:endParaRPr lang="en-AU" altLang="en-US" dirty="0" smtClean="0">
              <a:cs typeface="Arial" panose="020B0604020202020204" pitchFamily="34" charset="0"/>
            </a:endParaRPr>
          </a:p>
          <a:p>
            <a:pPr>
              <a:defRPr/>
            </a:pPr>
            <a:r>
              <a:rPr lang="en-AU" altLang="en-US" dirty="0" smtClean="0">
                <a:cs typeface="Arial" panose="020B0604020202020204" pitchFamily="34" charset="0"/>
              </a:rPr>
              <a:t>In 2002, </a:t>
            </a:r>
            <a:r>
              <a:rPr lang="en-AU" altLang="en-US" dirty="0" err="1" smtClean="0">
                <a:cs typeface="Arial" panose="020B0604020202020204" pitchFamily="34" charset="0"/>
              </a:rPr>
              <a:t>Thakore</a:t>
            </a:r>
            <a:r>
              <a:rPr lang="en-AU" altLang="en-US" dirty="0" smtClean="0">
                <a:cs typeface="Arial" panose="020B0604020202020204" pitchFamily="34" charset="0"/>
              </a:rPr>
              <a:t> found that there was more visceral fat in people with a mental illness even in antipsychotic naive subjects</a:t>
            </a:r>
          </a:p>
          <a:p>
            <a:pPr marL="0" indent="0">
              <a:buFont typeface="Arial" panose="020B0604020202020204" pitchFamily="34" charset="0"/>
              <a:buNone/>
              <a:defRPr/>
            </a:pPr>
            <a:endParaRPr lang="en-AU" altLang="en-US" dirty="0" smtClean="0">
              <a:cs typeface="Arial" panose="020B0604020202020204" pitchFamily="34" charset="0"/>
            </a:endParaRPr>
          </a:p>
          <a:p>
            <a:pPr>
              <a:defRPr/>
            </a:pPr>
            <a:r>
              <a:rPr lang="en-AU" altLang="en-US" dirty="0" smtClean="0">
                <a:cs typeface="Arial" panose="020B0604020202020204" pitchFamily="34" charset="0"/>
              </a:rPr>
              <a:t>Therefore, it appears that, even in the absence of antipsychotic medication, there is a higher incidence of risk factors &amp;/or chronic disease for those with mental illness…</a:t>
            </a:r>
          </a:p>
          <a:p>
            <a:pPr marL="0" indent="0">
              <a:buFont typeface="Arial" panose="020B0604020202020204" pitchFamily="34" charset="0"/>
              <a:buNone/>
              <a:defRPr/>
            </a:pPr>
            <a:endParaRPr lang="en-AU" altLang="en-US" dirty="0" smtClean="0">
              <a:cs typeface="Arial" panose="020B0604020202020204" pitchFamily="34" charset="0"/>
            </a:endParaRPr>
          </a:p>
          <a:p>
            <a:pPr marL="0" indent="0" algn="ctr">
              <a:buFont typeface="Arial" panose="020B0604020202020204" pitchFamily="34" charset="0"/>
              <a:buNone/>
              <a:defRPr/>
            </a:pPr>
            <a:r>
              <a:rPr lang="en-AU" altLang="en-US" i="1" u="sng" dirty="0" smtClean="0">
                <a:cs typeface="Arial" panose="020B0604020202020204" pitchFamily="34" charset="0"/>
              </a:rPr>
              <a:t>WHY???</a:t>
            </a:r>
          </a:p>
          <a:p>
            <a:pPr>
              <a:defRPr/>
            </a:pPr>
            <a:endParaRPr lang="en-AU" dirty="0">
              <a:latin typeface="Arial" panose="020B0604020202020204" pitchFamily="34" charset="0"/>
              <a:cs typeface="Arial" panose="020B0604020202020204" pitchFamily="34" charset="0"/>
            </a:endParaRPr>
          </a:p>
        </p:txBody>
      </p:sp>
      <p:sp>
        <p:nvSpPr>
          <p:cNvPr id="4" name="Rectangle 3"/>
          <p:cNvSpPr/>
          <p:nvPr/>
        </p:nvSpPr>
        <p:spPr>
          <a:xfrm>
            <a:off x="2339752" y="6237312"/>
            <a:ext cx="6410441" cy="738664"/>
          </a:xfrm>
          <a:prstGeom prst="rect">
            <a:avLst/>
          </a:prstGeom>
        </p:spPr>
        <p:txBody>
          <a:bodyPr wrap="square">
            <a:spAutoFit/>
          </a:bodyPr>
          <a:lstStyle/>
          <a:p>
            <a:pPr algn="r"/>
            <a:r>
              <a:rPr lang="en-AU" sz="1400" dirty="0" err="1">
                <a:latin typeface="Arial" panose="020B0604020202020204" pitchFamily="34" charset="0"/>
                <a:cs typeface="Arial" panose="020B0604020202020204" pitchFamily="34" charset="0"/>
              </a:rPr>
              <a:t>Thakore</a:t>
            </a:r>
            <a:r>
              <a:rPr lang="en-AU" sz="1400" dirty="0">
                <a:latin typeface="Arial" panose="020B0604020202020204" pitchFamily="34" charset="0"/>
                <a:cs typeface="Arial" panose="020B0604020202020204" pitchFamily="34" charset="0"/>
              </a:rPr>
              <a:t> (2014)</a:t>
            </a:r>
          </a:p>
          <a:p>
            <a:pPr algn="r"/>
            <a:r>
              <a:rPr lang="en-AU" sz="1400" dirty="0" err="1" smtClean="0">
                <a:latin typeface="Arial" panose="020B0604020202020204" pitchFamily="34" charset="0"/>
                <a:cs typeface="Arial" panose="020B0604020202020204" pitchFamily="34" charset="0"/>
              </a:rPr>
              <a:t>Thakore</a:t>
            </a:r>
            <a:r>
              <a:rPr lang="en-AU" sz="1400" dirty="0" smtClean="0">
                <a:latin typeface="Arial" panose="020B0604020202020204" pitchFamily="34" charset="0"/>
                <a:cs typeface="Arial" panose="020B0604020202020204" pitchFamily="34" charset="0"/>
              </a:rPr>
              <a:t> (2002)</a:t>
            </a:r>
          </a:p>
          <a:p>
            <a:pPr algn="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087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ea typeface="ＭＳ Ｐゴシック" pitchFamily="34" charset="-128"/>
                <a:cs typeface="Arial" panose="020B0604020202020204" pitchFamily="34" charset="0"/>
              </a:rPr>
              <a:t>“It’s the symptoms, stupid….”</a:t>
            </a:r>
          </a:p>
        </p:txBody>
      </p:sp>
      <p:sp>
        <p:nvSpPr>
          <p:cNvPr id="5" name="TextBox 4"/>
          <p:cNvSpPr txBox="1"/>
          <p:nvPr/>
        </p:nvSpPr>
        <p:spPr>
          <a:xfrm>
            <a:off x="467544" y="1390650"/>
            <a:ext cx="8064896" cy="2585323"/>
          </a:xfrm>
          <a:prstGeom prst="rect">
            <a:avLst/>
          </a:prstGeom>
          <a:noFill/>
        </p:spPr>
        <p:txBody>
          <a:bodyPr wrap="square" rtlCol="0">
            <a:spAutoFit/>
          </a:bodyPr>
          <a:lstStyle/>
          <a:p>
            <a:r>
              <a:rPr lang="en-AU" dirty="0" smtClean="0">
                <a:cs typeface="Arial" panose="020B0604020202020204" pitchFamily="34" charset="0"/>
              </a:rPr>
              <a:t>What are the current recommended physical activity guidelines</a:t>
            </a:r>
            <a:r>
              <a:rPr lang="en-AU" dirty="0">
                <a:cs typeface="Arial" panose="020B0604020202020204" pitchFamily="34" charset="0"/>
              </a:rPr>
              <a:t>?</a:t>
            </a:r>
            <a:endParaRPr lang="en-AU" dirty="0" smtClean="0">
              <a:cs typeface="Arial" panose="020B0604020202020204" pitchFamily="34" charset="0"/>
            </a:endParaRPr>
          </a:p>
          <a:p>
            <a:endParaRPr lang="en-AU" dirty="0" smtClean="0">
              <a:cs typeface="Arial" panose="020B0604020202020204" pitchFamily="34" charset="0"/>
            </a:endParaRPr>
          </a:p>
          <a:p>
            <a:r>
              <a:rPr lang="en-AU" dirty="0" smtClean="0">
                <a:cs typeface="Arial" panose="020B0604020202020204" pitchFamily="34" charset="0"/>
              </a:rPr>
              <a:t>What percentage of Australians currently reach this target?</a:t>
            </a:r>
          </a:p>
          <a:p>
            <a:endParaRPr lang="en-AU" b="1" dirty="0">
              <a:cs typeface="Arial" panose="020B0604020202020204" pitchFamily="34" charset="0"/>
            </a:endParaRPr>
          </a:p>
          <a:p>
            <a:r>
              <a:rPr lang="en-AU" b="1" dirty="0" smtClean="0">
                <a:cs typeface="Arial" panose="020B0604020202020204" pitchFamily="34" charset="0"/>
              </a:rPr>
              <a:t>What are the symptoms of schizophrenia?</a:t>
            </a:r>
          </a:p>
          <a:p>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Oval 2"/>
          <p:cNvSpPr/>
          <p:nvPr/>
        </p:nvSpPr>
        <p:spPr>
          <a:xfrm>
            <a:off x="1115616" y="3284984"/>
            <a:ext cx="2088232" cy="19442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491880" y="3284984"/>
            <a:ext cx="2088232" cy="19442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96136" y="3284984"/>
            <a:ext cx="2088232" cy="19442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59632" y="3861048"/>
            <a:ext cx="1728192" cy="369332"/>
          </a:xfrm>
          <a:prstGeom prst="rect">
            <a:avLst/>
          </a:prstGeom>
          <a:noFill/>
        </p:spPr>
        <p:txBody>
          <a:bodyPr wrap="square" rtlCol="0">
            <a:spAutoFit/>
          </a:bodyPr>
          <a:lstStyle/>
          <a:p>
            <a:pPr algn="ctr"/>
            <a:r>
              <a:rPr lang="en-US" dirty="0" smtClean="0"/>
              <a:t>Positive</a:t>
            </a:r>
            <a:endParaRPr lang="en-US" dirty="0"/>
          </a:p>
        </p:txBody>
      </p:sp>
      <p:sp>
        <p:nvSpPr>
          <p:cNvPr id="9" name="TextBox 8"/>
          <p:cNvSpPr txBox="1"/>
          <p:nvPr/>
        </p:nvSpPr>
        <p:spPr>
          <a:xfrm>
            <a:off x="3707904" y="3933056"/>
            <a:ext cx="1728192" cy="369332"/>
          </a:xfrm>
          <a:prstGeom prst="rect">
            <a:avLst/>
          </a:prstGeom>
          <a:noFill/>
        </p:spPr>
        <p:txBody>
          <a:bodyPr wrap="square" rtlCol="0">
            <a:spAutoFit/>
          </a:bodyPr>
          <a:lstStyle/>
          <a:p>
            <a:pPr algn="ctr"/>
            <a:r>
              <a:rPr lang="en-US" dirty="0" smtClean="0"/>
              <a:t>Negative</a:t>
            </a:r>
            <a:endParaRPr lang="en-US" dirty="0"/>
          </a:p>
        </p:txBody>
      </p:sp>
      <p:sp>
        <p:nvSpPr>
          <p:cNvPr id="10" name="TextBox 9"/>
          <p:cNvSpPr txBox="1"/>
          <p:nvPr/>
        </p:nvSpPr>
        <p:spPr>
          <a:xfrm>
            <a:off x="6012160" y="3933056"/>
            <a:ext cx="1728192" cy="369332"/>
          </a:xfrm>
          <a:prstGeom prst="rect">
            <a:avLst/>
          </a:prstGeom>
          <a:noFill/>
        </p:spPr>
        <p:txBody>
          <a:bodyPr wrap="square" rtlCol="0">
            <a:spAutoFit/>
          </a:bodyPr>
          <a:lstStyle/>
          <a:p>
            <a:pPr algn="ctr"/>
            <a:r>
              <a:rPr lang="en-US" dirty="0" smtClean="0"/>
              <a:t>Cognitive</a:t>
            </a:r>
            <a:endParaRPr lang="en-US" dirty="0"/>
          </a:p>
        </p:txBody>
      </p:sp>
      <p:sp>
        <p:nvSpPr>
          <p:cNvPr id="11" name="Rectangle 10"/>
          <p:cNvSpPr/>
          <p:nvPr/>
        </p:nvSpPr>
        <p:spPr>
          <a:xfrm>
            <a:off x="2654792" y="5373216"/>
            <a:ext cx="6410441" cy="307777"/>
          </a:xfrm>
          <a:prstGeom prst="rect">
            <a:avLst/>
          </a:prstGeom>
        </p:spPr>
        <p:txBody>
          <a:bodyPr wrap="square">
            <a:spAutoFit/>
          </a:bodyPr>
          <a:lstStyle/>
          <a:p>
            <a:pPr algn="r"/>
            <a:r>
              <a:rPr lang="en-AU" sz="1400" dirty="0" smtClean="0">
                <a:latin typeface="Arial" panose="020B0604020202020204" pitchFamily="34" charset="0"/>
                <a:cs typeface="Arial" panose="020B0604020202020204" pitchFamily="34" charset="0"/>
              </a:rPr>
              <a:t>National Institute of Mental Health (2009)</a:t>
            </a:r>
            <a:endParaRPr lang="en-AU" sz="1400" dirty="0">
              <a:latin typeface="Arial" panose="020B0604020202020204" pitchFamily="34" charset="0"/>
              <a:cs typeface="Arial" panose="020B0604020202020204" pitchFamily="34" charset="0"/>
            </a:endParaRPr>
          </a:p>
        </p:txBody>
      </p:sp>
      <p:sp>
        <p:nvSpPr>
          <p:cNvPr id="4" name="TextBox 3"/>
          <p:cNvSpPr txBox="1"/>
          <p:nvPr/>
        </p:nvSpPr>
        <p:spPr>
          <a:xfrm>
            <a:off x="2483768" y="597798"/>
            <a:ext cx="3376245" cy="584775"/>
          </a:xfrm>
          <a:prstGeom prst="rect">
            <a:avLst/>
          </a:prstGeom>
          <a:noFill/>
        </p:spPr>
        <p:txBody>
          <a:bodyPr wrap="none" rtlCol="0">
            <a:spAutoFit/>
          </a:bodyPr>
          <a:lstStyle/>
          <a:p>
            <a:r>
              <a:rPr lang="en-AU" sz="1600" dirty="0" err="1">
                <a:latin typeface="Arial" panose="020B0604020202020204" pitchFamily="34" charset="0"/>
                <a:cs typeface="Arial" panose="020B0604020202020204" pitchFamily="34" charset="0"/>
              </a:rPr>
              <a:t>Georgie</a:t>
            </a:r>
            <a:r>
              <a:rPr lang="en-AU" sz="1600" dirty="0">
                <a:latin typeface="Arial" panose="020B0604020202020204" pitchFamily="34" charset="0"/>
                <a:cs typeface="Arial" panose="020B0604020202020204" pitchFamily="34" charset="0"/>
              </a:rPr>
              <a:t> Harman, CEO </a:t>
            </a:r>
            <a:r>
              <a:rPr lang="en-AU" sz="1600" dirty="0" err="1">
                <a:latin typeface="Arial" panose="020B0604020202020204" pitchFamily="34" charset="0"/>
                <a:cs typeface="Arial" panose="020B0604020202020204" pitchFamily="34" charset="0"/>
              </a:rPr>
              <a:t>beyondblue</a:t>
            </a:r>
            <a:endParaRPr lang="en-AU" sz="1600" dirty="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2527692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Role of an Exercise Physiology student on a MH Placement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426740"/>
            <a:ext cx="8229600" cy="495458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u="sng" dirty="0" smtClean="0">
                <a:latin typeface="Arial" panose="020B0604020202020204" pitchFamily="34" charset="0"/>
                <a:cs typeface="Arial" panose="020B0604020202020204" pitchFamily="34" charset="0"/>
              </a:rPr>
              <a:t>General:</a:t>
            </a:r>
          </a:p>
          <a:p>
            <a:r>
              <a:rPr lang="en-AU" dirty="0" smtClean="0">
                <a:latin typeface="Arial" panose="020B0604020202020204" pitchFamily="34" charset="0"/>
                <a:cs typeface="Arial" panose="020B0604020202020204" pitchFamily="34" charset="0"/>
              </a:rPr>
              <a:t>Challenge the ‘stigma’ associated with mental illness</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Empower your clients through appropriate language</a:t>
            </a:r>
          </a:p>
          <a:p>
            <a:pPr marL="0" indent="0">
              <a:buFont typeface="Arial" panose="020B0604020202020204" pitchFamily="34" charset="0"/>
              <a:buNone/>
            </a:pPr>
            <a:endParaRPr lang="en-AU" u="sng"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u="sng" dirty="0" smtClean="0">
                <a:latin typeface="Arial" panose="020B0604020202020204" pitchFamily="34" charset="0"/>
                <a:cs typeface="Arial" panose="020B0604020202020204" pitchFamily="34" charset="0"/>
              </a:rPr>
              <a:t>EP Specific:</a:t>
            </a:r>
            <a:endParaRPr lang="en-US" u="sng" dirty="0" smtClean="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Develop an understanding of the ‘profile’ of mental illness is </a:t>
            </a:r>
            <a:r>
              <a:rPr lang="en-AU" dirty="0" smtClean="0">
                <a:latin typeface="Arial" panose="020B0604020202020204" pitchFamily="34" charset="0"/>
                <a:cs typeface="Arial" panose="020B0604020202020204" pitchFamily="34" charset="0"/>
              </a:rPr>
              <a:t>Australia</a:t>
            </a:r>
          </a:p>
          <a:p>
            <a:pPr marL="0" indent="0">
              <a:buNone/>
            </a:pPr>
            <a:endParaRPr lang="en-US"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Prevent, reduce &amp;/or manage medication induced weight </a:t>
            </a:r>
            <a:r>
              <a:rPr lang="en-AU" dirty="0" smtClean="0">
                <a:latin typeface="Arial" panose="020B0604020202020204" pitchFamily="34" charset="0"/>
                <a:cs typeface="Arial" panose="020B0604020202020204" pitchFamily="34" charset="0"/>
              </a:rPr>
              <a:t>gain</a:t>
            </a:r>
          </a:p>
          <a:p>
            <a:pPr marL="0" indent="0">
              <a:buNone/>
            </a:pPr>
            <a:endParaRPr lang="en-US"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Facilitate engagement in activities that promote a healthy </a:t>
            </a:r>
            <a:r>
              <a:rPr lang="en-AU" dirty="0" smtClean="0">
                <a:latin typeface="Arial" panose="020B0604020202020204" pitchFamily="34" charset="0"/>
                <a:cs typeface="Arial" panose="020B0604020202020204" pitchFamily="34" charset="0"/>
              </a:rPr>
              <a:t>lifestyle</a:t>
            </a:r>
          </a:p>
          <a:p>
            <a:pPr marL="0" indent="0">
              <a:buNone/>
            </a:pPr>
            <a:endParaRPr lang="en-US"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Educate, measure and encourage reduction in risk factors, no matter what the </a:t>
            </a:r>
            <a:r>
              <a:rPr lang="en-AU" dirty="0" smtClean="0">
                <a:latin typeface="Arial" panose="020B0604020202020204" pitchFamily="34" charset="0"/>
                <a:cs typeface="Arial" panose="020B0604020202020204" pitchFamily="34" charset="0"/>
              </a:rPr>
              <a:t>cause</a:t>
            </a:r>
          </a:p>
          <a:p>
            <a:pPr marL="0" indent="0">
              <a:buNone/>
            </a:pPr>
            <a:endParaRPr lang="en-AU"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989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ea typeface="ＭＳ Ｐゴシック" pitchFamily="34" charset="-128"/>
                <a:cs typeface="Arial" panose="020B0604020202020204" pitchFamily="34" charset="0"/>
              </a:rPr>
              <a:t>Mental Illness – Risk Factors</a:t>
            </a:r>
          </a:p>
          <a:p>
            <a:endParaRPr lang="en-AU" sz="1800" dirty="0" smtClean="0">
              <a:latin typeface="+mn-lt"/>
            </a:endParaRPr>
          </a:p>
          <a:p>
            <a:endParaRPr lang="en-AU" sz="1800" dirty="0">
              <a:latin typeface="+mn-lt"/>
            </a:endParaRPr>
          </a:p>
          <a:p>
            <a:r>
              <a:rPr lang="en-AU" sz="2000" dirty="0" smtClean="0">
                <a:latin typeface="+mn-lt"/>
              </a:rPr>
              <a:t>Estimated prevalence and relative risk (RR) of modifiable risk factors for cardiovascular disease in schizophrenia and bipolar disorder compared to the general population</a:t>
            </a:r>
          </a:p>
          <a:p>
            <a:endParaRPr lang="en-AU" sz="3200" dirty="0">
              <a:latin typeface="Arial" panose="020B0604020202020204" pitchFamily="34" charset="0"/>
              <a:ea typeface="ＭＳ Ｐゴシック" pitchFamily="34" charset="-128"/>
              <a:cs typeface="Arial" panose="020B0604020202020204" pitchFamily="34" charset="0"/>
            </a:endParaRPr>
          </a:p>
          <a:p>
            <a:endParaRPr lang="en-AU" sz="3200" dirty="0" smtClean="0">
              <a:latin typeface="Arial" panose="020B0604020202020204" pitchFamily="34" charset="0"/>
              <a:ea typeface="ＭＳ Ｐゴシック" pitchFamily="34" charset="-128"/>
              <a:cs typeface="Arial" panose="020B0604020202020204" pitchFamily="34" charset="0"/>
            </a:endParaRPr>
          </a:p>
        </p:txBody>
      </p:sp>
      <p:pic>
        <p:nvPicPr>
          <p:cNvPr id="4" name="Content Placeholder 4" descr="Screen Shot 2014-11-02 at 5.17.57 pm.png"/>
          <p:cNvPicPr>
            <a:picLocks noChangeAspect="1"/>
          </p:cNvPicPr>
          <p:nvPr/>
        </p:nvPicPr>
        <p:blipFill>
          <a:blip r:embed="rId2">
            <a:extLst>
              <a:ext uri="{28A0092B-C50C-407E-A947-70E740481C1C}">
                <a14:useLocalDpi xmlns:a14="http://schemas.microsoft.com/office/drawing/2010/main" val="0"/>
              </a:ext>
            </a:extLst>
          </a:blip>
          <a:srcRect l="-1231" t="3502" r="1231" b="-673"/>
          <a:stretch>
            <a:fillRect/>
          </a:stretch>
        </p:blipFill>
        <p:spPr>
          <a:xfrm>
            <a:off x="755576" y="2242914"/>
            <a:ext cx="7683500" cy="3562350"/>
          </a:xfrm>
          <a:prstGeom prst="rect">
            <a:avLst/>
          </a:prstGeom>
        </p:spPr>
      </p:pic>
      <p:sp>
        <p:nvSpPr>
          <p:cNvPr id="6" name="Rectangle 5"/>
          <p:cNvSpPr/>
          <p:nvPr/>
        </p:nvSpPr>
        <p:spPr>
          <a:xfrm>
            <a:off x="2339752" y="6237312"/>
            <a:ext cx="6410441" cy="307777"/>
          </a:xfrm>
          <a:prstGeom prst="rect">
            <a:avLst/>
          </a:prstGeom>
        </p:spPr>
        <p:txBody>
          <a:bodyPr wrap="square">
            <a:spAutoFit/>
          </a:bodyPr>
          <a:lstStyle/>
          <a:p>
            <a:pPr algn="r"/>
            <a:r>
              <a:rPr lang="en-AU" sz="1400" dirty="0" smtClean="0">
                <a:latin typeface="Arial" panose="020B0604020202020204" pitchFamily="34" charset="0"/>
                <a:cs typeface="Arial" panose="020B0604020202020204" pitchFamily="34" charset="0"/>
              </a:rPr>
              <a:t>De </a:t>
            </a:r>
            <a:r>
              <a:rPr lang="en-AU" sz="1400" dirty="0" err="1" smtClean="0">
                <a:latin typeface="Arial" panose="020B0604020202020204" pitchFamily="34" charset="0"/>
                <a:cs typeface="Arial" panose="020B0604020202020204" pitchFamily="34" charset="0"/>
              </a:rPr>
              <a:t>Hert</a:t>
            </a:r>
            <a:r>
              <a:rPr lang="en-AU" sz="1400" dirty="0" smtClean="0">
                <a:latin typeface="Arial" panose="020B0604020202020204" pitchFamily="34" charset="0"/>
                <a:cs typeface="Arial" panose="020B0604020202020204" pitchFamily="34" charset="0"/>
              </a:rPr>
              <a:t> (2007)</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558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Role of an Exercise Physiology student on a MH Placement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89070" y="1260475"/>
            <a:ext cx="8229600" cy="51208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1800" u="sng" dirty="0" smtClean="0">
                <a:latin typeface="Arial" panose="020B0604020202020204" pitchFamily="34" charset="0"/>
                <a:cs typeface="Arial" panose="020B0604020202020204" pitchFamily="34" charset="0"/>
              </a:rPr>
              <a:t>General:</a:t>
            </a:r>
          </a:p>
          <a:p>
            <a:r>
              <a:rPr lang="en-AU" sz="1800" dirty="0" smtClean="0">
                <a:latin typeface="Arial" panose="020B0604020202020204" pitchFamily="34" charset="0"/>
                <a:cs typeface="Arial" panose="020B0604020202020204" pitchFamily="34" charset="0"/>
              </a:rPr>
              <a:t>Challenge the ‘stigma’ associated with mental illness</a:t>
            </a:r>
          </a:p>
          <a:p>
            <a:pPr marL="0" indent="0">
              <a:buNone/>
            </a:pPr>
            <a:endParaRPr lang="en-AU" sz="1800" dirty="0" smtClean="0">
              <a:latin typeface="Arial" panose="020B0604020202020204" pitchFamily="34" charset="0"/>
              <a:cs typeface="Arial" panose="020B0604020202020204" pitchFamily="34" charset="0"/>
            </a:endParaRPr>
          </a:p>
          <a:p>
            <a:r>
              <a:rPr lang="en-AU" sz="1800" dirty="0" smtClean="0">
                <a:latin typeface="Arial" panose="020B0604020202020204" pitchFamily="34" charset="0"/>
                <a:cs typeface="Arial" panose="020B0604020202020204" pitchFamily="34" charset="0"/>
              </a:rPr>
              <a:t>Empower your clients through appropriate language</a:t>
            </a:r>
          </a:p>
          <a:p>
            <a:pPr marL="0" indent="0">
              <a:buFont typeface="Arial" panose="020B0604020202020204" pitchFamily="34" charset="0"/>
              <a:buNone/>
            </a:pPr>
            <a:endParaRPr lang="en-AU" sz="18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800" u="sng" dirty="0" smtClean="0">
                <a:latin typeface="Arial" panose="020B0604020202020204" pitchFamily="34" charset="0"/>
                <a:cs typeface="Arial" panose="020B0604020202020204" pitchFamily="34" charset="0"/>
              </a:rPr>
              <a:t>EP Specific:</a:t>
            </a:r>
            <a:endParaRPr lang="en-US" sz="1800" u="sng" dirty="0" smtClean="0">
              <a:latin typeface="Arial" panose="020B0604020202020204" pitchFamily="34" charset="0"/>
              <a:cs typeface="Arial" panose="020B0604020202020204" pitchFamily="34" charset="0"/>
            </a:endParaRPr>
          </a:p>
          <a:p>
            <a:r>
              <a:rPr lang="en-AU" sz="1800" dirty="0" smtClean="0">
                <a:latin typeface="Arial" panose="020B0604020202020204" pitchFamily="34" charset="0"/>
                <a:cs typeface="Arial" panose="020B0604020202020204" pitchFamily="34" charset="0"/>
              </a:rPr>
              <a:t>Develop an understanding of the ‘profile’ of mental illness is Australia</a:t>
            </a:r>
          </a:p>
          <a:p>
            <a:pPr marL="0" indent="0">
              <a:buNone/>
            </a:pPr>
            <a:endParaRPr lang="en-US" sz="1800" dirty="0" smtClean="0">
              <a:latin typeface="Arial" panose="020B0604020202020204" pitchFamily="34" charset="0"/>
              <a:cs typeface="Arial" panose="020B0604020202020204" pitchFamily="34" charset="0"/>
            </a:endParaRPr>
          </a:p>
          <a:p>
            <a:r>
              <a:rPr lang="en-AU" sz="1800" dirty="0" smtClean="0">
                <a:latin typeface="Arial" panose="020B0604020202020204" pitchFamily="34" charset="0"/>
                <a:cs typeface="Arial" panose="020B0604020202020204" pitchFamily="34" charset="0"/>
              </a:rPr>
              <a:t>Prevent, reduce &amp;/or manage medication induced weight gain</a:t>
            </a:r>
          </a:p>
          <a:p>
            <a:pPr marL="0" indent="0">
              <a:buNone/>
            </a:pPr>
            <a:endParaRPr lang="en-US" sz="1800" dirty="0" smtClean="0">
              <a:latin typeface="Arial" panose="020B0604020202020204" pitchFamily="34" charset="0"/>
              <a:cs typeface="Arial" panose="020B0604020202020204" pitchFamily="34" charset="0"/>
            </a:endParaRPr>
          </a:p>
          <a:p>
            <a:r>
              <a:rPr lang="en-AU" sz="1800" dirty="0" smtClean="0">
                <a:latin typeface="Arial" panose="020B0604020202020204" pitchFamily="34" charset="0"/>
                <a:cs typeface="Arial" panose="020B0604020202020204" pitchFamily="34" charset="0"/>
              </a:rPr>
              <a:t>Facilitate engagement in activities that promote a healthy lifestyle</a:t>
            </a:r>
          </a:p>
          <a:p>
            <a:pPr marL="0" indent="0">
              <a:buNone/>
            </a:pPr>
            <a:endParaRPr lang="en-US" sz="1800" dirty="0" smtClean="0">
              <a:latin typeface="Arial" panose="020B0604020202020204" pitchFamily="34" charset="0"/>
              <a:cs typeface="Arial" panose="020B0604020202020204" pitchFamily="34" charset="0"/>
            </a:endParaRPr>
          </a:p>
          <a:p>
            <a:r>
              <a:rPr lang="en-AU" sz="1800" dirty="0" smtClean="0">
                <a:latin typeface="Arial" panose="020B0604020202020204" pitchFamily="34" charset="0"/>
                <a:cs typeface="Arial" panose="020B0604020202020204" pitchFamily="34" charset="0"/>
              </a:rPr>
              <a:t>Educate, measure and encourage reduction in risk factors, no matter what the cause</a:t>
            </a:r>
          </a:p>
          <a:p>
            <a:pPr marL="0" indent="0">
              <a:buNone/>
            </a:pPr>
            <a:endParaRPr lang="en-AU" sz="1800" dirty="0" smtClean="0">
              <a:latin typeface="Arial" panose="020B0604020202020204" pitchFamily="34" charset="0"/>
              <a:cs typeface="Arial" panose="020B0604020202020204" pitchFamily="34" charset="0"/>
            </a:endParaRPr>
          </a:p>
          <a:p>
            <a:r>
              <a:rPr lang="en-AU" sz="1800" dirty="0" smtClean="0">
                <a:latin typeface="Arial" panose="020B0604020202020204" pitchFamily="34" charset="0"/>
                <a:cs typeface="Arial" panose="020B0604020202020204" pitchFamily="34" charset="0"/>
              </a:rPr>
              <a:t>Understand the importance of contributing to a recovery-oriented service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500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The concept of ‘recovery’</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683568" y="620688"/>
            <a:ext cx="7776864" cy="2523768"/>
          </a:xfrm>
          <a:prstGeom prst="rect">
            <a:avLst/>
          </a:prstGeom>
          <a:noFill/>
        </p:spPr>
        <p:txBody>
          <a:bodyPr wrap="square" rtlCol="0">
            <a:spAutoFit/>
          </a:bodyPr>
          <a:lstStyle/>
          <a:p>
            <a:pPr marL="285750" indent="-285750">
              <a:buFont typeface="Arial"/>
              <a:buChar char="•"/>
            </a:pPr>
            <a:r>
              <a:rPr lang="en-US" sz="2000" dirty="0" smtClean="0"/>
              <a:t>Began in the 1970s</a:t>
            </a:r>
          </a:p>
          <a:p>
            <a:pPr marL="285750" indent="-285750">
              <a:buFont typeface="Arial"/>
              <a:buChar char="•"/>
            </a:pPr>
            <a:r>
              <a:rPr lang="en-US" sz="2000" dirty="0" smtClean="0"/>
              <a:t>An alternative to the ‘medical model’</a:t>
            </a:r>
          </a:p>
          <a:p>
            <a:pPr marL="285750" indent="-285750">
              <a:buFont typeface="Arial"/>
              <a:buChar char="•"/>
            </a:pPr>
            <a:r>
              <a:rPr lang="en-US" sz="2000" dirty="0" smtClean="0"/>
              <a:t>The national framework for recovery oriented services defines personal recovery as:</a:t>
            </a:r>
          </a:p>
          <a:p>
            <a:pPr algn="ctr"/>
            <a:r>
              <a:rPr lang="en-US" sz="2000" i="1" dirty="0" smtClean="0"/>
              <a:t> </a:t>
            </a:r>
            <a:r>
              <a:rPr lang="en-AU" sz="2000" i="1" dirty="0"/>
              <a:t>‘being able to create and live a meaningful and contributing life in a community of choice with or without the presence of mental health issues’</a:t>
            </a:r>
          </a:p>
          <a:p>
            <a:endParaRPr lang="en-US" dirty="0"/>
          </a:p>
        </p:txBody>
      </p:sp>
      <p:sp>
        <p:nvSpPr>
          <p:cNvPr id="5" name="TextBox 4"/>
          <p:cNvSpPr txBox="1"/>
          <p:nvPr/>
        </p:nvSpPr>
        <p:spPr>
          <a:xfrm>
            <a:off x="323528" y="6309320"/>
            <a:ext cx="8712968" cy="738664"/>
          </a:xfrm>
          <a:prstGeom prst="rect">
            <a:avLst/>
          </a:prstGeom>
          <a:noFill/>
        </p:spPr>
        <p:txBody>
          <a:bodyPr wrap="square" rtlCol="0">
            <a:spAutoFit/>
          </a:bodyPr>
          <a:lstStyle/>
          <a:p>
            <a:pPr algn="r"/>
            <a:r>
              <a:rPr lang="en-AU" sz="1400" dirty="0" smtClean="0"/>
              <a:t>Information &amp; image sources from: A </a:t>
            </a:r>
            <a:r>
              <a:rPr lang="en-AU" sz="1400" dirty="0"/>
              <a:t>national framework for recovery-oriented mental health services: </a:t>
            </a:r>
            <a:endParaRPr lang="en-AU" sz="1400" dirty="0" smtClean="0"/>
          </a:p>
          <a:p>
            <a:pPr algn="r"/>
            <a:r>
              <a:rPr lang="en-AU" sz="1400" dirty="0" smtClean="0"/>
              <a:t>Guide </a:t>
            </a:r>
            <a:r>
              <a:rPr lang="en-AU" sz="1400" dirty="0"/>
              <a:t>for practitioners and </a:t>
            </a:r>
            <a:r>
              <a:rPr lang="en-AU" sz="1400" dirty="0" smtClean="0"/>
              <a:t>providers (2013)</a:t>
            </a:r>
            <a:endParaRPr lang="en-AU" sz="1400" dirty="0"/>
          </a:p>
          <a:p>
            <a:endParaRPr lang="en-US" sz="1400" dirty="0"/>
          </a:p>
        </p:txBody>
      </p:sp>
      <p:pic>
        <p:nvPicPr>
          <p:cNvPr id="6" name="Picture 5" descr="Screen Shot 2015-11-29 at 8.12.4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852936"/>
            <a:ext cx="4563988" cy="3389399"/>
          </a:xfrm>
          <a:prstGeom prst="rect">
            <a:avLst/>
          </a:prstGeom>
        </p:spPr>
      </p:pic>
    </p:spTree>
    <p:extLst>
      <p:ext uri="{BB962C8B-B14F-4D97-AF65-F5344CB8AC3E}">
        <p14:creationId xmlns:p14="http://schemas.microsoft.com/office/powerpoint/2010/main" val="425187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Recovery Principles</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353290" y="860241"/>
            <a:ext cx="8251158" cy="501703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800" dirty="0" smtClean="0">
                <a:cs typeface="Arial" panose="020B0604020202020204" pitchFamily="34" charset="0"/>
              </a:rPr>
              <a:t>Recovery principles guide the way we provide care</a:t>
            </a:r>
          </a:p>
          <a:p>
            <a:r>
              <a:rPr lang="en-AU" sz="1800" dirty="0" smtClean="0">
                <a:cs typeface="Arial" panose="020B0604020202020204" pitchFamily="34" charset="0"/>
              </a:rPr>
              <a:t>One of the underpinning principles is to provide hope &amp; optimism</a:t>
            </a:r>
          </a:p>
          <a:p>
            <a:r>
              <a:rPr lang="en-AU" sz="1800" dirty="0" smtClean="0">
                <a:cs typeface="Arial" panose="020B0604020202020204" pitchFamily="34" charset="0"/>
              </a:rPr>
              <a:t>Recovery should be person-</a:t>
            </a:r>
            <a:r>
              <a:rPr lang="en-AU" sz="1800" dirty="0" err="1" smtClean="0">
                <a:cs typeface="Arial" panose="020B0604020202020204" pitchFamily="34" charset="0"/>
              </a:rPr>
              <a:t>centered</a:t>
            </a:r>
            <a:r>
              <a:rPr lang="en-AU" sz="1800" dirty="0" smtClean="0">
                <a:cs typeface="Arial" panose="020B0604020202020204" pitchFamily="34" charset="0"/>
              </a:rPr>
              <a:t>, and incorporate self-determination</a:t>
            </a:r>
          </a:p>
          <a:p>
            <a:r>
              <a:rPr lang="en-AU" sz="1800" dirty="0" smtClean="0">
                <a:cs typeface="Arial" panose="020B0604020202020204" pitchFamily="34" charset="0"/>
              </a:rPr>
              <a:t>Strengths-based model = focus on someone strengths</a:t>
            </a:r>
          </a:p>
          <a:p>
            <a:r>
              <a:rPr lang="en-AU" sz="1800" i="1" dirty="0" smtClean="0">
                <a:cs typeface="Arial" panose="020B0604020202020204" pitchFamily="34" charset="0"/>
              </a:rPr>
              <a:t>Recovery</a:t>
            </a:r>
            <a:r>
              <a:rPr lang="en-AU" sz="1800" dirty="0" smtClean="0">
                <a:cs typeface="Arial" panose="020B0604020202020204" pitchFamily="34" charset="0"/>
              </a:rPr>
              <a:t> looks different for everyone. The journey can be long or short, ongoing, intermittent, etc. </a:t>
            </a:r>
          </a:p>
          <a:p>
            <a:r>
              <a:rPr lang="en-AU" sz="1800" dirty="0" smtClean="0">
                <a:cs typeface="Arial" panose="020B0604020202020204" pitchFamily="34" charset="0"/>
              </a:rPr>
              <a:t>Key principles:</a:t>
            </a:r>
          </a:p>
          <a:p>
            <a:pPr lvl="1"/>
            <a:r>
              <a:rPr lang="en-AU" sz="1800" b="1" dirty="0" smtClean="0"/>
              <a:t>Uniqueness </a:t>
            </a:r>
            <a:r>
              <a:rPr lang="en-AU" sz="1800" b="1" dirty="0"/>
              <a:t>of the </a:t>
            </a:r>
            <a:r>
              <a:rPr lang="en-AU" sz="1800" b="1" dirty="0" smtClean="0"/>
              <a:t>Individual - </a:t>
            </a:r>
            <a:r>
              <a:rPr lang="en-AU" sz="1800" dirty="0" smtClean="0"/>
              <a:t>Recognise </a:t>
            </a:r>
            <a:r>
              <a:rPr lang="en-AU" sz="1800" dirty="0"/>
              <a:t>that recovery isn't necessarily about a cure but about opportunities for choice and </a:t>
            </a:r>
            <a:r>
              <a:rPr lang="en-AU" sz="1800" dirty="0" smtClean="0"/>
              <a:t>empowering individuals so care is person-</a:t>
            </a:r>
            <a:r>
              <a:rPr lang="en-AU" sz="1800" dirty="0" err="1" smtClean="0"/>
              <a:t>centered</a:t>
            </a:r>
            <a:r>
              <a:rPr lang="en-AU" sz="1800" dirty="0" smtClean="0"/>
              <a:t>.</a:t>
            </a:r>
            <a:endParaRPr lang="en-AU" sz="1800" dirty="0"/>
          </a:p>
          <a:p>
            <a:pPr lvl="1"/>
            <a:r>
              <a:rPr lang="en-AU" sz="1800" b="1" dirty="0" smtClean="0"/>
              <a:t> </a:t>
            </a:r>
            <a:r>
              <a:rPr lang="en-AU" sz="1800" b="1" dirty="0"/>
              <a:t>Real Choices </a:t>
            </a:r>
            <a:r>
              <a:rPr lang="en-AU" sz="1800" dirty="0" smtClean="0"/>
              <a:t>- Support &amp; </a:t>
            </a:r>
            <a:r>
              <a:rPr lang="en-AU" sz="1800" dirty="0"/>
              <a:t>empower </a:t>
            </a:r>
            <a:r>
              <a:rPr lang="en-AU" sz="1800" dirty="0" smtClean="0"/>
              <a:t>consumers </a:t>
            </a:r>
            <a:r>
              <a:rPr lang="en-AU" sz="1800" dirty="0"/>
              <a:t>to make their own </a:t>
            </a:r>
            <a:r>
              <a:rPr lang="en-AU" sz="1800" dirty="0" smtClean="0"/>
              <a:t>choices</a:t>
            </a:r>
          </a:p>
          <a:p>
            <a:pPr lvl="1"/>
            <a:r>
              <a:rPr lang="en-AU" sz="1800" b="1" dirty="0" smtClean="0"/>
              <a:t>Attitudes </a:t>
            </a:r>
            <a:r>
              <a:rPr lang="en-AU" sz="1800" b="1" dirty="0"/>
              <a:t>and </a:t>
            </a:r>
            <a:r>
              <a:rPr lang="en-AU" sz="1800" b="1" dirty="0" smtClean="0"/>
              <a:t>Rights - </a:t>
            </a:r>
            <a:r>
              <a:rPr lang="en-AU" sz="1800" dirty="0" smtClean="0"/>
              <a:t>Promote </a:t>
            </a:r>
            <a:r>
              <a:rPr lang="en-AU" sz="1800" dirty="0"/>
              <a:t>and protect </a:t>
            </a:r>
            <a:r>
              <a:rPr lang="en-AU" sz="1800" dirty="0" smtClean="0"/>
              <a:t>consumer's rights</a:t>
            </a:r>
            <a:r>
              <a:rPr lang="en-AU" sz="1800" dirty="0"/>
              <a:t>. </a:t>
            </a:r>
            <a:endParaRPr lang="en-AU" sz="1800" dirty="0" smtClean="0"/>
          </a:p>
          <a:p>
            <a:pPr lvl="1"/>
            <a:r>
              <a:rPr lang="en-AU" sz="1800" b="1" dirty="0" smtClean="0"/>
              <a:t>Dignity </a:t>
            </a:r>
            <a:r>
              <a:rPr lang="en-AU" sz="1800" b="1" dirty="0"/>
              <a:t>and </a:t>
            </a:r>
            <a:r>
              <a:rPr lang="en-AU" sz="1800" b="1" dirty="0" smtClean="0"/>
              <a:t>Respect – </a:t>
            </a:r>
            <a:r>
              <a:rPr lang="en-AU" sz="1800" dirty="0" smtClean="0"/>
              <a:t>Foster interactions that are </a:t>
            </a:r>
            <a:r>
              <a:rPr lang="en-AU" sz="1800" dirty="0"/>
              <a:t>courteous, respectful and </a:t>
            </a:r>
            <a:r>
              <a:rPr lang="en-AU" sz="1800" dirty="0" smtClean="0"/>
              <a:t>honest. </a:t>
            </a:r>
            <a:r>
              <a:rPr lang="en-AU" sz="1800" dirty="0"/>
              <a:t>Challenge </a:t>
            </a:r>
            <a:r>
              <a:rPr lang="en-AU" sz="1800" dirty="0" smtClean="0"/>
              <a:t>stigma.</a:t>
            </a:r>
            <a:endParaRPr lang="en-AU" sz="1800" dirty="0"/>
          </a:p>
          <a:p>
            <a:pPr lvl="1"/>
            <a:r>
              <a:rPr lang="en-AU" sz="1800" b="1" dirty="0" smtClean="0"/>
              <a:t>Partnership </a:t>
            </a:r>
            <a:r>
              <a:rPr lang="en-AU" sz="1800" b="1" dirty="0"/>
              <a:t>and </a:t>
            </a:r>
            <a:r>
              <a:rPr lang="en-AU" sz="1800" b="1" dirty="0" smtClean="0"/>
              <a:t>Communication – </a:t>
            </a:r>
            <a:r>
              <a:rPr lang="en-AU" sz="1800" dirty="0" smtClean="0"/>
              <a:t>Assist consumers to build meaningful relationships.</a:t>
            </a:r>
            <a:endParaRPr lang="en-AU" sz="1800" dirty="0"/>
          </a:p>
          <a:p>
            <a:pPr lvl="1"/>
            <a:r>
              <a:rPr lang="en-AU" sz="1800" b="1" dirty="0" smtClean="0"/>
              <a:t>Evaluating Recovery – </a:t>
            </a:r>
            <a:r>
              <a:rPr lang="en-AU" sz="1800" dirty="0"/>
              <a:t>S</a:t>
            </a:r>
            <a:r>
              <a:rPr lang="en-AU" sz="1800" dirty="0" smtClean="0"/>
              <a:t>upport consumers </a:t>
            </a:r>
            <a:r>
              <a:rPr lang="en-AU" sz="1800" dirty="0"/>
              <a:t>to </a:t>
            </a:r>
            <a:r>
              <a:rPr lang="en-AU" sz="1800" dirty="0" smtClean="0"/>
              <a:t>evaluate their care</a:t>
            </a:r>
            <a:endParaRPr lang="en-AU" sz="1800" dirty="0"/>
          </a:p>
          <a:p>
            <a:pPr marL="457200" lvl="1" indent="0">
              <a:buNone/>
            </a:pPr>
            <a:endParaRPr lang="en-AU" sz="1800" dirty="0" smtClean="0"/>
          </a:p>
          <a:p>
            <a:pPr marL="0" indent="0" algn="r">
              <a:buNone/>
            </a:pPr>
            <a:r>
              <a:rPr lang="en-AU" sz="1400" dirty="0" smtClean="0">
                <a:solidFill>
                  <a:srgbClr val="000000"/>
                </a:solidFill>
              </a:rPr>
              <a:t>National </a:t>
            </a:r>
            <a:r>
              <a:rPr lang="en-AU" sz="1400" dirty="0">
                <a:solidFill>
                  <a:srgbClr val="000000"/>
                </a:solidFill>
              </a:rPr>
              <a:t>Standards for Mental Health Services </a:t>
            </a:r>
            <a:r>
              <a:rPr lang="en-AU" sz="1400" dirty="0" smtClean="0">
                <a:solidFill>
                  <a:srgbClr val="000000"/>
                </a:solidFill>
              </a:rPr>
              <a:t>(2010)</a:t>
            </a:r>
            <a:endParaRPr lang="en-AU" sz="1400" dirty="0">
              <a:solidFill>
                <a:srgbClr val="000000"/>
              </a:solidFill>
            </a:endParaRPr>
          </a:p>
          <a:p>
            <a:endParaRPr lang="en-AU" sz="18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8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5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chemeClr val="tx1"/>
                </a:solidFill>
                <a:latin typeface="Arial" panose="020B0604020202020204" pitchFamily="34" charset="0"/>
                <a:cs typeface="Arial" panose="020B0604020202020204" pitchFamily="34" charset="0"/>
              </a:rPr>
              <a:t>Mental Health Placement</a:t>
            </a:r>
            <a:endParaRPr lang="en-US"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marL="0" indent="0">
              <a:buNone/>
            </a:pPr>
            <a:r>
              <a:rPr lang="en-AU" sz="1800" dirty="0" smtClean="0">
                <a:cs typeface="Arial" panose="020B0604020202020204" pitchFamily="34" charset="0"/>
              </a:rPr>
              <a:t>For now…</a:t>
            </a:r>
          </a:p>
          <a:p>
            <a:r>
              <a:rPr lang="en-AU" sz="1800" dirty="0" smtClean="0">
                <a:cs typeface="Arial" panose="020B0604020202020204" pitchFamily="34" charset="0"/>
              </a:rPr>
              <a:t>What are your thoughts?</a:t>
            </a:r>
            <a:endParaRPr lang="en-US" sz="1800" dirty="0">
              <a:cs typeface="Arial" panose="020B0604020202020204" pitchFamily="34" charset="0"/>
            </a:endParaRPr>
          </a:p>
          <a:p>
            <a:r>
              <a:rPr lang="en-AU" sz="1800" dirty="0" smtClean="0">
                <a:cs typeface="Arial" panose="020B0604020202020204" pitchFamily="34" charset="0"/>
              </a:rPr>
              <a:t>Have you thought about what your placement might look like?</a:t>
            </a:r>
          </a:p>
          <a:p>
            <a:pPr marL="0" indent="0">
              <a:buNone/>
            </a:pPr>
            <a:r>
              <a:rPr lang="en-AU" sz="1800" dirty="0" smtClean="0">
                <a:cs typeface="Arial" panose="020B0604020202020204" pitchFamily="34" charset="0"/>
              </a:rPr>
              <a:t>Later…</a:t>
            </a:r>
          </a:p>
          <a:p>
            <a:r>
              <a:rPr lang="en-AU" sz="1800" dirty="0" smtClean="0">
                <a:cs typeface="Arial" panose="020B0604020202020204" pitchFamily="34" charset="0"/>
              </a:rPr>
              <a:t>Have you thought about what would be your role as the EP?</a:t>
            </a:r>
            <a:endParaRPr lang="en-US" sz="1800" dirty="0">
              <a:cs typeface="Arial" panose="020B0604020202020204" pitchFamily="34" charset="0"/>
            </a:endParaRPr>
          </a:p>
        </p:txBody>
      </p:sp>
      <p:pic>
        <p:nvPicPr>
          <p:cNvPr id="7" name="Picture 6" descr="15577320170_4f9ee69865_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212976"/>
            <a:ext cx="2304256" cy="2592288"/>
          </a:xfrm>
          <a:prstGeom prst="rect">
            <a:avLst/>
          </a:prstGeom>
        </p:spPr>
      </p:pic>
      <p:pic>
        <p:nvPicPr>
          <p:cNvPr id="8" name="Picture 7" descr="2193724466_a013fb1cd4_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212976"/>
            <a:ext cx="3023996" cy="2618656"/>
          </a:xfrm>
          <a:prstGeom prst="rect">
            <a:avLst/>
          </a:prstGeom>
        </p:spPr>
      </p:pic>
      <p:pic>
        <p:nvPicPr>
          <p:cNvPr id="9" name="Picture 8" descr="4318504691_e80c2d1278_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212976"/>
            <a:ext cx="3024335" cy="2592288"/>
          </a:xfrm>
          <a:prstGeom prst="rect">
            <a:avLst/>
          </a:prstGeom>
        </p:spPr>
      </p:pic>
      <p:sp>
        <p:nvSpPr>
          <p:cNvPr id="10" name="TextBox 9"/>
          <p:cNvSpPr txBox="1"/>
          <p:nvPr/>
        </p:nvSpPr>
        <p:spPr>
          <a:xfrm>
            <a:off x="2195736" y="5859269"/>
            <a:ext cx="6768752" cy="954107"/>
          </a:xfrm>
          <a:prstGeom prst="rect">
            <a:avLst/>
          </a:prstGeom>
          <a:noFill/>
        </p:spPr>
        <p:txBody>
          <a:bodyPr wrap="square" rtlCol="0">
            <a:spAutoFit/>
          </a:bodyPr>
          <a:lstStyle/>
          <a:p>
            <a:pPr algn="r"/>
            <a:r>
              <a:rPr lang="en-US" sz="1400" dirty="0" smtClean="0">
                <a:solidFill>
                  <a:srgbClr val="000000"/>
                </a:solidFill>
              </a:rPr>
              <a:t>Images sourced from Flicker.</a:t>
            </a:r>
          </a:p>
          <a:p>
            <a:pPr algn="r"/>
            <a:r>
              <a:rPr lang="en-US" sz="1400" dirty="0" smtClean="0">
                <a:solidFill>
                  <a:srgbClr val="000000"/>
                </a:solidFill>
              </a:rPr>
              <a:t>The Italian voice (2008)</a:t>
            </a:r>
          </a:p>
          <a:p>
            <a:pPr algn="r"/>
            <a:r>
              <a:rPr lang="en-US" sz="1400" dirty="0" smtClean="0">
                <a:solidFill>
                  <a:srgbClr val="000000"/>
                </a:solidFill>
              </a:rPr>
              <a:t>Keith </a:t>
            </a:r>
            <a:r>
              <a:rPr lang="en-US" sz="1400" dirty="0" err="1" smtClean="0">
                <a:solidFill>
                  <a:srgbClr val="000000"/>
                </a:solidFill>
              </a:rPr>
              <a:t>Persall</a:t>
            </a:r>
            <a:r>
              <a:rPr lang="en-US" sz="1400" dirty="0">
                <a:solidFill>
                  <a:srgbClr val="000000"/>
                </a:solidFill>
              </a:rPr>
              <a:t> </a:t>
            </a:r>
            <a:r>
              <a:rPr lang="en-US" sz="1400" dirty="0" smtClean="0">
                <a:solidFill>
                  <a:srgbClr val="000000"/>
                </a:solidFill>
              </a:rPr>
              <a:t>(2014)</a:t>
            </a:r>
          </a:p>
          <a:p>
            <a:pPr algn="r"/>
            <a:r>
              <a:rPr lang="en-US" sz="1400" dirty="0" smtClean="0">
                <a:solidFill>
                  <a:srgbClr val="000000"/>
                </a:solidFill>
              </a:rPr>
              <a:t>David </a:t>
            </a:r>
            <a:r>
              <a:rPr lang="en-US" sz="1400" dirty="0" err="1" smtClean="0">
                <a:solidFill>
                  <a:srgbClr val="000000"/>
                </a:solidFill>
              </a:rPr>
              <a:t>Goehring</a:t>
            </a:r>
            <a:r>
              <a:rPr lang="en-US" sz="1400" dirty="0">
                <a:solidFill>
                  <a:srgbClr val="000000"/>
                </a:solidFill>
              </a:rPr>
              <a:t> </a:t>
            </a:r>
            <a:r>
              <a:rPr lang="en-US" sz="1400" dirty="0" smtClean="0">
                <a:solidFill>
                  <a:srgbClr val="000000"/>
                </a:solidFill>
              </a:rPr>
              <a:t>(2010)</a:t>
            </a:r>
            <a:endParaRPr lang="en-US" sz="1400" dirty="0">
              <a:solidFill>
                <a:srgbClr val="000000"/>
              </a:solidFill>
            </a:endParaRPr>
          </a:p>
        </p:txBody>
      </p:sp>
    </p:spTree>
    <p:extLst>
      <p:ext uri="{BB962C8B-B14F-4D97-AF65-F5344CB8AC3E}">
        <p14:creationId xmlns:p14="http://schemas.microsoft.com/office/powerpoint/2010/main" val="119110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How do I prepare for </a:t>
            </a:r>
            <a:r>
              <a:rPr lang="en-AU" sz="3200" i="1" dirty="0">
                <a:latin typeface="Arial" panose="020B0604020202020204" pitchFamily="34" charset="0"/>
                <a:cs typeface="Arial" panose="020B0604020202020204" pitchFamily="34" charset="0"/>
              </a:rPr>
              <a:t>d</a:t>
            </a:r>
            <a:r>
              <a:rPr lang="en-AU" sz="3200" i="1" dirty="0" smtClean="0">
                <a:latin typeface="Arial" panose="020B0604020202020204" pitchFamily="34" charset="0"/>
                <a:cs typeface="Arial" panose="020B0604020202020204" pitchFamily="34" charset="0"/>
              </a:rPr>
              <a:t>ay one</a:t>
            </a:r>
            <a:r>
              <a:rPr lang="en-AU"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67544" y="980728"/>
            <a:ext cx="8219256" cy="49294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800" dirty="0" smtClean="0">
                <a:cs typeface="Arial" panose="020B0604020202020204" pitchFamily="34" charset="0"/>
              </a:rPr>
              <a:t>Research common diagnoses, how they present and understand the difference between them</a:t>
            </a:r>
          </a:p>
          <a:p>
            <a:pPr lvl="1"/>
            <a:r>
              <a:rPr lang="en-AU" sz="1800" dirty="0" smtClean="0">
                <a:cs typeface="Arial" panose="020B0604020202020204" pitchFamily="34" charset="0"/>
              </a:rPr>
              <a:t>Not sure where to start? Try these: anxiety, affective disorders, depression, schizophrenia, schizoaffective disorder, bipolar disorder, bipolar affective disorder, personality disorder)</a:t>
            </a:r>
          </a:p>
          <a:p>
            <a:r>
              <a:rPr lang="en-AU" sz="1800" dirty="0" smtClean="0">
                <a:cs typeface="Arial" panose="020B0604020202020204" pitchFamily="34" charset="0"/>
              </a:rPr>
              <a:t>Get familiar with common medications</a:t>
            </a:r>
          </a:p>
          <a:p>
            <a:pPr lvl="1"/>
            <a:r>
              <a:rPr lang="en-AU" sz="1800" dirty="0" smtClean="0">
                <a:cs typeface="Arial" panose="020B0604020202020204" pitchFamily="34" charset="0"/>
              </a:rPr>
              <a:t>Not sure where to start? Try these: antipsychotics – clozapine, </a:t>
            </a:r>
            <a:r>
              <a:rPr lang="en-AU" sz="1800" dirty="0" err="1" smtClean="0">
                <a:cs typeface="Arial" panose="020B0604020202020204" pitchFamily="34" charset="0"/>
              </a:rPr>
              <a:t>aripiprazole</a:t>
            </a:r>
            <a:r>
              <a:rPr lang="en-AU" sz="1800" dirty="0" smtClean="0">
                <a:cs typeface="Arial" panose="020B0604020202020204" pitchFamily="34" charset="0"/>
              </a:rPr>
              <a:t>, olanzapine, quetiapine; antidepressants – SSRIs, SNRIs, RIMAs, TCAs</a:t>
            </a:r>
          </a:p>
          <a:p>
            <a:r>
              <a:rPr lang="en-AU" sz="1800" dirty="0" smtClean="0">
                <a:cs typeface="Arial" panose="020B0604020202020204" pitchFamily="34" charset="0"/>
              </a:rPr>
              <a:t>Be willing to learn (trial and error)</a:t>
            </a:r>
          </a:p>
          <a:p>
            <a:r>
              <a:rPr lang="en-AU" sz="1800" dirty="0" smtClean="0">
                <a:cs typeface="Arial" panose="020B0604020202020204" pitchFamily="34" charset="0"/>
              </a:rPr>
              <a:t>If you’re going to an inpatient setting, read up on the Mental Health Act</a:t>
            </a:r>
          </a:p>
          <a:p>
            <a:r>
              <a:rPr lang="en-AU" sz="1800" dirty="0" smtClean="0">
                <a:cs typeface="Arial" panose="020B0604020202020204" pitchFamily="34" charset="0"/>
              </a:rPr>
              <a:t>Practice using the correct language</a:t>
            </a:r>
          </a:p>
          <a:p>
            <a:r>
              <a:rPr lang="en-AU" sz="1800" dirty="0" smtClean="0">
                <a:cs typeface="Arial" panose="020B0604020202020204" pitchFamily="34" charset="0"/>
              </a:rPr>
              <a:t>Have a pad and pen to jot down new terms/jargon you may hear </a:t>
            </a:r>
          </a:p>
          <a:p>
            <a:r>
              <a:rPr lang="en-AU" sz="1800" dirty="0" smtClean="0">
                <a:cs typeface="Arial" panose="020B0604020202020204" pitchFamily="34" charset="0"/>
              </a:rPr>
              <a:t>Read a little about what a recovery oriented service is- think about how you will provide an EP service within a recovery framework</a:t>
            </a:r>
          </a:p>
          <a:p>
            <a:r>
              <a:rPr lang="en-AU" sz="1800" dirty="0" smtClean="0">
                <a:cs typeface="Arial" panose="020B0604020202020204" pitchFamily="34" charset="0"/>
              </a:rPr>
              <a:t>If you are unsure, </a:t>
            </a:r>
            <a:r>
              <a:rPr lang="en-AU" sz="1800" i="1" dirty="0" smtClean="0">
                <a:cs typeface="Arial" panose="020B0604020202020204" pitchFamily="34" charset="0"/>
              </a:rPr>
              <a:t>ask!</a:t>
            </a:r>
          </a:p>
          <a:p>
            <a:r>
              <a:rPr lang="en-AU" sz="1800" dirty="0" smtClean="0">
                <a:cs typeface="Arial" panose="020B0604020202020204" pitchFamily="34" charset="0"/>
              </a:rPr>
              <a:t>It is okay to be nervous, not okay to be judgemental</a:t>
            </a:r>
          </a:p>
          <a:p>
            <a:r>
              <a:rPr lang="en-AU" sz="1800" dirty="0" smtClean="0">
                <a:cs typeface="Arial" panose="020B0604020202020204" pitchFamily="34" charset="0"/>
              </a:rPr>
              <a:t>Online learning modules to be completed prior to day one</a:t>
            </a:r>
          </a:p>
          <a:p>
            <a:pPr marL="0" indent="0" algn="ctr">
              <a:buFont typeface="Arial" panose="020B0604020202020204" pitchFamily="34" charset="0"/>
              <a:buNone/>
            </a:pPr>
            <a:r>
              <a:rPr lang="en-AU" sz="1800" dirty="0" smtClean="0">
                <a:cs typeface="Arial" panose="020B0604020202020204" pitchFamily="34" charset="0"/>
              </a:rPr>
              <a:t>Expect the unexpected!</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522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References</a:t>
            </a:r>
            <a:br>
              <a:rPr lang="en-AU"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251520" y="1124744"/>
            <a:ext cx="8640960" cy="52565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50000"/>
              </a:lnSpc>
            </a:pPr>
            <a:r>
              <a:rPr lang="en-US" sz="2000" dirty="0" smtClean="0"/>
              <a:t>The </a:t>
            </a:r>
            <a:r>
              <a:rPr lang="en-US" sz="2000" dirty="0"/>
              <a:t>Italian voice (2008) (Too much) </a:t>
            </a:r>
            <a:r>
              <a:rPr lang="en-US" sz="2000" dirty="0" smtClean="0"/>
              <a:t>Thinking. </a:t>
            </a:r>
          </a:p>
          <a:p>
            <a:pPr>
              <a:lnSpc>
                <a:spcPct val="70000"/>
              </a:lnSpc>
            </a:pPr>
            <a:r>
              <a:rPr lang="en-US" sz="1000" dirty="0" smtClean="0"/>
              <a:t>Available </a:t>
            </a:r>
            <a:r>
              <a:rPr lang="en-US" sz="1000" dirty="0"/>
              <a:t>from: https://</a:t>
            </a:r>
            <a:r>
              <a:rPr lang="en-US" sz="1000" dirty="0" err="1"/>
              <a:t>www.flickr.com</a:t>
            </a:r>
            <a:r>
              <a:rPr lang="en-US" sz="1000" dirty="0"/>
              <a:t>/photos/</a:t>
            </a:r>
            <a:r>
              <a:rPr lang="en-US" sz="1000" dirty="0" err="1"/>
              <a:t>desiitaly</a:t>
            </a:r>
            <a:r>
              <a:rPr lang="en-US" sz="1000" dirty="0"/>
              <a:t>/2193724466/in/photolist-4kRpRC-bx9pZH-dRzYUr-9EeC9r-dQWG4Q-gjCeLw-H6kg2-5bAiux-9xccP4-oueNEk-bCdhrY-gzvHnE-84aaqf-4EKcvW-bz982T-5zy9Lf-9oiCyZ-a4WoDN-jMkSMe-mfKa6a-9aHshG-8zjMf5-fN1qJz-6KaS5m-9zCsTG-ebdFgL-6uueN7-7vBAeW-5F8Vde-dfdMda-e9ixN7-dR1vJT-9dEs9Q-zFmJec-4VaLtJ-4Kj55G-8gxKrS-ycm97k-gTEbNh-4CgjiQ-kJXpTc-ajqLbo-fRYsoz-ABBdEG-bRXGae-cgkeDQ-2prog6-753iMj-NMdwZ-pA9Wr6 (accessed on 29/11/</a:t>
            </a:r>
            <a:r>
              <a:rPr lang="en-US" sz="1000" dirty="0" smtClean="0"/>
              <a:t>2015</a:t>
            </a:r>
          </a:p>
          <a:p>
            <a:pPr>
              <a:lnSpc>
                <a:spcPct val="70000"/>
              </a:lnSpc>
            </a:pPr>
            <a:endParaRPr lang="en-US" sz="1000" dirty="0"/>
          </a:p>
          <a:p>
            <a:r>
              <a:rPr lang="en-US" sz="2000" dirty="0"/>
              <a:t>Keith </a:t>
            </a:r>
            <a:r>
              <a:rPr lang="en-US" sz="2000" dirty="0" err="1"/>
              <a:t>Persall</a:t>
            </a:r>
            <a:r>
              <a:rPr lang="en-US" sz="2000" dirty="0"/>
              <a:t> (2014) </a:t>
            </a:r>
            <a:r>
              <a:rPr lang="en-US" sz="2000" dirty="0" smtClean="0"/>
              <a:t>Freckles. </a:t>
            </a:r>
          </a:p>
          <a:p>
            <a:pPr marL="0" indent="0">
              <a:lnSpc>
                <a:spcPct val="50000"/>
              </a:lnSpc>
              <a:buNone/>
            </a:pPr>
            <a:r>
              <a:rPr lang="en-US" sz="2000" dirty="0"/>
              <a:t> </a:t>
            </a:r>
            <a:r>
              <a:rPr lang="en-US" sz="2000" dirty="0" smtClean="0"/>
              <a:t>     </a:t>
            </a:r>
            <a:r>
              <a:rPr lang="en-US" sz="1000" dirty="0" smtClean="0"/>
              <a:t>Available </a:t>
            </a:r>
            <a:r>
              <a:rPr lang="en-US" sz="1000" dirty="0"/>
              <a:t>from: </a:t>
            </a:r>
            <a:r>
              <a:rPr lang="en-US" sz="1000" dirty="0">
                <a:hlinkClick r:id="rId2"/>
              </a:rPr>
              <a:t>https://www.flickr.com/photos/persall/</a:t>
            </a:r>
            <a:r>
              <a:rPr lang="en-US" sz="1000" dirty="0"/>
              <a:t> (accessed on 29/11/2015</a:t>
            </a:r>
            <a:r>
              <a:rPr lang="en-US" sz="1000" dirty="0" smtClean="0"/>
              <a:t>)</a:t>
            </a:r>
          </a:p>
          <a:p>
            <a:pPr marL="0" indent="0">
              <a:lnSpc>
                <a:spcPct val="50000"/>
              </a:lnSpc>
              <a:buNone/>
            </a:pPr>
            <a:endParaRPr lang="en-US" sz="1000" dirty="0"/>
          </a:p>
          <a:p>
            <a:r>
              <a:rPr lang="en-US" sz="2000" dirty="0"/>
              <a:t>David </a:t>
            </a:r>
            <a:r>
              <a:rPr lang="en-US" sz="2000" dirty="0" err="1"/>
              <a:t>Goehring</a:t>
            </a:r>
            <a:r>
              <a:rPr lang="en-US" sz="2000" dirty="0"/>
              <a:t> (2010) </a:t>
            </a:r>
            <a:r>
              <a:rPr lang="en-US" sz="2000" dirty="0" err="1"/>
              <a:t>Enthusiam</a:t>
            </a:r>
            <a:r>
              <a:rPr lang="en-US" sz="2000" dirty="0"/>
              <a:t> </a:t>
            </a:r>
            <a:r>
              <a:rPr lang="en-US" sz="2000" dirty="0" smtClean="0"/>
              <a:t>Uncurbed.               </a:t>
            </a:r>
          </a:p>
          <a:p>
            <a:pPr marL="0" indent="0">
              <a:lnSpc>
                <a:spcPct val="50000"/>
              </a:lnSpc>
              <a:spcBef>
                <a:spcPts val="0"/>
              </a:spcBef>
              <a:buNone/>
            </a:pPr>
            <a:r>
              <a:rPr lang="en-US" sz="2000" dirty="0"/>
              <a:t> </a:t>
            </a:r>
            <a:r>
              <a:rPr lang="en-US" sz="2000" dirty="0" smtClean="0"/>
              <a:t>     </a:t>
            </a:r>
            <a:r>
              <a:rPr lang="en-US" sz="1000" dirty="0" smtClean="0"/>
              <a:t>Available </a:t>
            </a:r>
            <a:r>
              <a:rPr lang="en-US" sz="1000" dirty="0"/>
              <a:t>from: </a:t>
            </a:r>
            <a:r>
              <a:rPr lang="en-US" sz="1000" dirty="0">
                <a:hlinkClick r:id="rId3"/>
              </a:rPr>
              <a:t>https://www.flickr.com/photos/carbonnyc/4318504691</a:t>
            </a:r>
            <a:r>
              <a:rPr lang="en-US" sz="1000" dirty="0"/>
              <a:t> (accessed on 29/11/2015</a:t>
            </a:r>
            <a:r>
              <a:rPr lang="en-US" sz="1000" dirty="0" smtClean="0"/>
              <a:t>)</a:t>
            </a:r>
          </a:p>
          <a:p>
            <a:pPr marL="0" indent="0">
              <a:lnSpc>
                <a:spcPct val="50000"/>
              </a:lnSpc>
              <a:spcBef>
                <a:spcPts val="0"/>
              </a:spcBef>
              <a:buNone/>
            </a:pPr>
            <a:endParaRPr lang="en-US" sz="1000" dirty="0" smtClean="0"/>
          </a:p>
          <a:p>
            <a:r>
              <a:rPr lang="en-US" sz="2000" dirty="0"/>
              <a:t>Sane Australia (2015</a:t>
            </a:r>
            <a:r>
              <a:rPr lang="en-US" sz="2000" dirty="0" smtClean="0"/>
              <a:t>) Mental Illness: Dispelling the Myths </a:t>
            </a:r>
          </a:p>
          <a:p>
            <a:pPr marL="0" indent="0">
              <a:lnSpc>
                <a:spcPct val="50000"/>
              </a:lnSpc>
              <a:buNone/>
            </a:pPr>
            <a:r>
              <a:rPr lang="en-US" sz="1000" dirty="0" smtClean="0"/>
              <a:t>            Available </a:t>
            </a:r>
            <a:r>
              <a:rPr lang="en-US" sz="1000" dirty="0"/>
              <a:t>from: </a:t>
            </a:r>
            <a:r>
              <a:rPr lang="en-US" sz="1000" dirty="0">
                <a:hlinkClick r:id="rId4"/>
              </a:rPr>
              <a:t>https://www.sane.org/mental-health-and-illness/facts-and-guides/mental-illness-dispelling-the-</a:t>
            </a:r>
            <a:r>
              <a:rPr lang="en-US" sz="1000" dirty="0" smtClean="0">
                <a:hlinkClick r:id="rId4"/>
              </a:rPr>
              <a:t>myths</a:t>
            </a:r>
            <a:r>
              <a:rPr lang="en-US" sz="1000" dirty="0" smtClean="0"/>
              <a:t> (accessed on 29/11/2015)</a:t>
            </a:r>
          </a:p>
          <a:p>
            <a:pPr marL="0" indent="0">
              <a:lnSpc>
                <a:spcPct val="50000"/>
              </a:lnSpc>
              <a:buNone/>
            </a:pPr>
            <a:endParaRPr lang="en-US" sz="1000" dirty="0"/>
          </a:p>
          <a:p>
            <a:r>
              <a:rPr lang="en-US" sz="2000" dirty="0"/>
              <a:t>Government of Western Australia Mental Health Commission (2010</a:t>
            </a:r>
            <a:r>
              <a:rPr lang="en-US" sz="2000" dirty="0" smtClean="0"/>
              <a:t>) Common myths about mental illness</a:t>
            </a:r>
          </a:p>
          <a:p>
            <a:pPr marL="0" indent="0">
              <a:buNone/>
            </a:pPr>
            <a:r>
              <a:rPr lang="en-US" sz="1000" dirty="0" smtClean="0"/>
              <a:t>             Available from</a:t>
            </a:r>
            <a:r>
              <a:rPr lang="en-US" sz="1000" dirty="0"/>
              <a:t>: </a:t>
            </a:r>
            <a:r>
              <a:rPr lang="en-US" sz="1000" dirty="0">
                <a:hlinkClick r:id="rId5"/>
              </a:rPr>
              <a:t>http://www.mentalhealth.wa.gov.au/mental_illness_and_health/</a:t>
            </a:r>
            <a:r>
              <a:rPr lang="en-US" sz="1000" dirty="0" smtClean="0">
                <a:hlinkClick r:id="rId5"/>
              </a:rPr>
              <a:t>Myths_mental_illness.aspx</a:t>
            </a:r>
            <a:r>
              <a:rPr lang="en-US" sz="1000" dirty="0" smtClean="0"/>
              <a:t> (</a:t>
            </a:r>
            <a:r>
              <a:rPr lang="en-US" sz="1000" dirty="0"/>
              <a:t>accessed on 29/11/2015</a:t>
            </a:r>
            <a:r>
              <a:rPr lang="en-US" sz="1000" dirty="0" smtClean="0"/>
              <a:t>)</a:t>
            </a:r>
          </a:p>
          <a:p>
            <a:pPr marL="0" indent="0">
              <a:buNone/>
            </a:pPr>
            <a:endParaRPr lang="en-AU" sz="1000" dirty="0" smtClean="0">
              <a:latin typeface="Arial" panose="020B0604020202020204" pitchFamily="34" charset="0"/>
              <a:cs typeface="Arial" panose="020B0604020202020204" pitchFamily="34" charset="0"/>
            </a:endParaRPr>
          </a:p>
          <a:p>
            <a:r>
              <a:rPr lang="en-AU" sz="2000" dirty="0" smtClean="0">
                <a:cs typeface="Arial" panose="020B0604020202020204" pitchFamily="34" charset="0"/>
              </a:rPr>
              <a:t>Hugs, R. (2013) Helpful Advice. [Cartoon] </a:t>
            </a:r>
            <a:r>
              <a:rPr lang="en-AU" sz="2000" i="1" dirty="0" smtClean="0">
                <a:cs typeface="Arial" panose="020B0604020202020204" pitchFamily="34" charset="0"/>
              </a:rPr>
              <a:t>Robot Hugs</a:t>
            </a:r>
            <a:r>
              <a:rPr lang="en-AU" sz="2000" b="1" dirty="0" smtClean="0">
                <a:cs typeface="Arial" panose="020B0604020202020204" pitchFamily="34" charset="0"/>
              </a:rPr>
              <a:t>.  </a:t>
            </a:r>
          </a:p>
          <a:p>
            <a:pPr marL="0" indent="0">
              <a:buNone/>
            </a:pPr>
            <a:r>
              <a:rPr lang="en-AU" sz="1000" dirty="0" smtClean="0">
                <a:latin typeface="Arial" panose="020B0604020202020204" pitchFamily="34" charset="0"/>
                <a:cs typeface="Arial" panose="020B0604020202020204" pitchFamily="34" charset="0"/>
              </a:rPr>
              <a:t>          Available from </a:t>
            </a:r>
            <a:r>
              <a:rPr lang="en-AU" sz="1000" dirty="0" smtClean="0">
                <a:latin typeface="Arial" panose="020B0604020202020204" pitchFamily="34" charset="0"/>
                <a:cs typeface="Arial" panose="020B0604020202020204" pitchFamily="34" charset="0"/>
                <a:hlinkClick r:id="rId6"/>
              </a:rPr>
              <a:t>http://www.robot-hugs.com</a:t>
            </a:r>
            <a:r>
              <a:rPr lang="en-AU" sz="1000" dirty="0" smtClean="0">
                <a:latin typeface="Arial" panose="020B0604020202020204" pitchFamily="34" charset="0"/>
                <a:cs typeface="Arial" panose="020B0604020202020204" pitchFamily="34" charset="0"/>
              </a:rPr>
              <a:t> </a:t>
            </a:r>
            <a:r>
              <a:rPr lang="en-US" sz="1000" dirty="0"/>
              <a:t>(accessed on 29/11/2015</a:t>
            </a:r>
            <a:r>
              <a:rPr lang="en-US" sz="1000" dirty="0" smtClean="0"/>
              <a:t>)</a:t>
            </a:r>
          </a:p>
          <a:p>
            <a:pPr marL="0" indent="0">
              <a:buNone/>
            </a:pPr>
            <a:endParaRPr lang="en-US" sz="1000" dirty="0" smtClean="0"/>
          </a:p>
          <a:p>
            <a:r>
              <a:rPr lang="en-US" sz="2000" dirty="0" smtClean="0">
                <a:latin typeface="+mj-lt"/>
                <a:cs typeface="Arial" panose="020B0604020202020204" pitchFamily="34" charset="0"/>
              </a:rPr>
              <a:t>University of Oxford (2014) Mental Health: ethnic minority </a:t>
            </a:r>
            <a:r>
              <a:rPr lang="en-US" sz="2000" dirty="0" err="1" smtClean="0">
                <a:latin typeface="+mj-lt"/>
                <a:cs typeface="Arial" panose="020B0604020202020204" pitchFamily="34" charset="0"/>
              </a:rPr>
              <a:t>carers’</a:t>
            </a:r>
            <a:r>
              <a:rPr lang="en-US" sz="2000" dirty="0" smtClean="0">
                <a:latin typeface="+mj-lt"/>
                <a:cs typeface="Arial" panose="020B0604020202020204" pitchFamily="34" charset="0"/>
              </a:rPr>
              <a:t> experiences </a:t>
            </a:r>
            <a:r>
              <a:rPr lang="en-US" sz="1000" dirty="0" smtClean="0">
                <a:latin typeface="+mj-lt"/>
                <a:cs typeface="Arial" panose="020B0604020202020204" pitchFamily="34" charset="0"/>
              </a:rPr>
              <a:t>Available from: </a:t>
            </a:r>
            <a:r>
              <a:rPr lang="en-US" sz="1000" dirty="0" smtClean="0">
                <a:latin typeface="Arial" panose="020B0604020202020204" pitchFamily="34" charset="0"/>
                <a:cs typeface="Arial" panose="020B0604020202020204" pitchFamily="34" charset="0"/>
                <a:hlinkClick r:id="rId7"/>
              </a:rPr>
              <a:t>http://www.healthtalk.org/peoples-experiences/mental-health/mental-health-ethnic-minority-carers-experiences/negative-attitudes-mental-health-problems</a:t>
            </a:r>
            <a:r>
              <a:rPr lang="en-US" sz="1000" dirty="0" smtClean="0">
                <a:latin typeface="Arial" panose="020B0604020202020204" pitchFamily="34" charset="0"/>
                <a:cs typeface="Arial" panose="020B0604020202020204" pitchFamily="34" charset="0"/>
              </a:rPr>
              <a:t> </a:t>
            </a:r>
            <a:r>
              <a:rPr lang="en-US" sz="1000" dirty="0"/>
              <a:t>(accessed on 29/11/2015</a:t>
            </a:r>
            <a:r>
              <a:rPr lang="en-US" sz="1000" dirty="0" smtClean="0"/>
              <a:t>)</a:t>
            </a:r>
            <a:endParaRPr lang="en-US" sz="1000" dirty="0" smtClean="0">
              <a:latin typeface="Arial" panose="020B0604020202020204" pitchFamily="34" charset="0"/>
              <a:cs typeface="Arial" panose="020B0604020202020204" pitchFamily="34" charset="0"/>
            </a:endParaRPr>
          </a:p>
          <a:p>
            <a:pPr marL="0" indent="0">
              <a:buNone/>
            </a:pPr>
            <a:endParaRPr lang="en-AU" sz="2000" dirty="0" smtClean="0">
              <a:latin typeface="Arial" panose="020B0604020202020204" pitchFamily="34" charset="0"/>
              <a:cs typeface="Arial" panose="020B0604020202020204" pitchFamily="34" charset="0"/>
            </a:endParaRPr>
          </a:p>
          <a:p>
            <a:endParaRPr lang="en-AU"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80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964488" cy="7494359"/>
          </a:xfrm>
          <a:prstGeom prst="rect">
            <a:avLst/>
          </a:prstGeom>
        </p:spPr>
        <p:txBody>
          <a:bodyPr wrap="square">
            <a:spAutoFit/>
          </a:bodyPr>
          <a:lstStyle/>
          <a:p>
            <a:pPr marL="285750" indent="-285750">
              <a:buFont typeface="Arial"/>
              <a:buChar char="•"/>
            </a:pPr>
            <a:r>
              <a:rPr lang="en-AU" dirty="0" smtClean="0">
                <a:cs typeface="Arial" panose="020B0604020202020204" pitchFamily="34" charset="0"/>
              </a:rPr>
              <a:t>Stuart H. (2013) Violence and mental illness: An overview. World </a:t>
            </a:r>
            <a:r>
              <a:rPr lang="en-AU" dirty="0" err="1" smtClean="0">
                <a:cs typeface="Arial" panose="020B0604020202020204" pitchFamily="34" charset="0"/>
              </a:rPr>
              <a:t>Psychiatr</a:t>
            </a:r>
            <a:r>
              <a:rPr lang="en-AU" dirty="0" smtClean="0">
                <a:cs typeface="Arial" panose="020B0604020202020204" pitchFamily="34" charset="0"/>
              </a:rPr>
              <a:t>. 2003;2:121–4. </a:t>
            </a:r>
          </a:p>
          <a:p>
            <a:endParaRPr lang="en-AU" sz="1000" dirty="0" smtClean="0">
              <a:cs typeface="Arial" panose="020B0604020202020204" pitchFamily="34" charset="0"/>
            </a:endParaRPr>
          </a:p>
          <a:p>
            <a:pPr marL="285750" indent="-285750">
              <a:buFont typeface="Arial"/>
              <a:buChar char="•"/>
            </a:pPr>
            <a:r>
              <a:rPr lang="en-US" dirty="0" smtClean="0">
                <a:cs typeface="Arial" panose="020B0604020202020204" pitchFamily="34" charset="0"/>
              </a:rPr>
              <a:t>Treatment Advocacy Centre (2011) Violent Behaviour: one of the consequences of failing to treat people with serious mental illness</a:t>
            </a:r>
          </a:p>
          <a:p>
            <a:r>
              <a:rPr lang="en-US" sz="1000" dirty="0" smtClean="0">
                <a:latin typeface="Arial" panose="020B0604020202020204" pitchFamily="34" charset="0"/>
                <a:cs typeface="Arial" panose="020B0604020202020204" pitchFamily="34" charset="0"/>
              </a:rPr>
              <a:t>         Available from: http</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www.treatmentadvocacycenter.org</a:t>
            </a:r>
            <a:r>
              <a:rPr lang="en-US" sz="1000" dirty="0">
                <a:latin typeface="Arial" panose="020B0604020202020204" pitchFamily="34" charset="0"/>
                <a:cs typeface="Arial" panose="020B0604020202020204" pitchFamily="34" charset="0"/>
              </a:rPr>
              <a:t>/resources/consequences-of-lack-of-treatment/violence/</a:t>
            </a:r>
            <a:r>
              <a:rPr lang="en-US" sz="1000" dirty="0" smtClean="0">
                <a:latin typeface="Arial" panose="020B0604020202020204" pitchFamily="34" charset="0"/>
                <a:cs typeface="Arial" panose="020B0604020202020204" pitchFamily="34" charset="0"/>
              </a:rPr>
              <a:t>1381</a:t>
            </a:r>
            <a:r>
              <a:rPr lang="en-US" sz="1000" dirty="0"/>
              <a:t>(accessed on 29/11/2015</a:t>
            </a:r>
            <a:r>
              <a:rPr lang="en-US" sz="1000" dirty="0" smtClean="0"/>
              <a:t>)</a:t>
            </a:r>
          </a:p>
          <a:p>
            <a:endParaRPr lang="en-US" sz="1000" dirty="0">
              <a:cs typeface="Arial" panose="020B0604020202020204" pitchFamily="34" charset="0"/>
            </a:endParaRPr>
          </a:p>
          <a:p>
            <a:pPr marL="285750" indent="-285750">
              <a:buFont typeface="Arial"/>
              <a:buChar char="•"/>
            </a:pPr>
            <a:r>
              <a:rPr lang="en-AU" dirty="0" smtClean="0">
                <a:solidFill>
                  <a:srgbClr val="000000"/>
                </a:solidFill>
              </a:rPr>
              <a:t>Australian Institute of Health and Welfare 2014</a:t>
            </a:r>
            <a:r>
              <a:rPr lang="en-AU" dirty="0">
                <a:solidFill>
                  <a:srgbClr val="000000"/>
                </a:solidFill>
              </a:rPr>
              <a:t>. </a:t>
            </a:r>
            <a:r>
              <a:rPr lang="en-AU" dirty="0"/>
              <a:t>Australian hospital statistics 2012–13. Health services series no. 54. Cat. no. HSE 145. Canberra: AIHW</a:t>
            </a:r>
            <a:r>
              <a:rPr lang="en-AU" dirty="0" smtClean="0"/>
              <a:t>. </a:t>
            </a:r>
          </a:p>
          <a:p>
            <a:pPr>
              <a:lnSpc>
                <a:spcPct val="50000"/>
              </a:lnSpc>
            </a:pPr>
            <a:r>
              <a:rPr lang="en-AU" dirty="0"/>
              <a:t> </a:t>
            </a:r>
            <a:r>
              <a:rPr lang="en-AU" dirty="0" smtClean="0"/>
              <a:t> </a:t>
            </a:r>
            <a:r>
              <a:rPr lang="en-AU" sz="1000" dirty="0" smtClean="0"/>
              <a:t>      Available from: </a:t>
            </a:r>
            <a:r>
              <a:rPr lang="en-AU" sz="1000" dirty="0" smtClean="0">
                <a:latin typeface="Arial" panose="020B0604020202020204" pitchFamily="34" charset="0"/>
                <a:cs typeface="Arial" panose="020B0604020202020204" pitchFamily="34" charset="0"/>
                <a:hlinkClick r:id="rId2"/>
              </a:rPr>
              <a:t>https</a:t>
            </a:r>
            <a:r>
              <a:rPr lang="en-AU" sz="1000" dirty="0">
                <a:latin typeface="Arial" panose="020B0604020202020204" pitchFamily="34" charset="0"/>
                <a:cs typeface="Arial" panose="020B0604020202020204" pitchFamily="34" charset="0"/>
                <a:hlinkClick r:id="rId2"/>
              </a:rPr>
              <a:t>://mhsa.aihw.gov.au/services/admitted-patient</a:t>
            </a:r>
            <a:r>
              <a:rPr lang="en-AU" sz="1000" dirty="0" smtClean="0">
                <a:latin typeface="Arial" panose="020B0604020202020204" pitchFamily="34" charset="0"/>
                <a:cs typeface="Arial" panose="020B0604020202020204" pitchFamily="34" charset="0"/>
                <a:hlinkClick r:id="rId2"/>
              </a:rPr>
              <a:t>/</a:t>
            </a:r>
            <a:r>
              <a:rPr lang="en-AU" sz="1000" dirty="0" smtClean="0">
                <a:latin typeface="Arial" panose="020B0604020202020204" pitchFamily="34" charset="0"/>
                <a:cs typeface="Arial" panose="020B0604020202020204" pitchFamily="34" charset="0"/>
              </a:rPr>
              <a:t> </a:t>
            </a:r>
            <a:r>
              <a:rPr lang="en-US" sz="1000" dirty="0"/>
              <a:t>(accessed on 29/11/2015</a:t>
            </a:r>
            <a:r>
              <a:rPr lang="en-US" sz="1000" dirty="0" smtClean="0"/>
              <a:t>)</a:t>
            </a:r>
          </a:p>
          <a:p>
            <a:endParaRPr lang="en-AU" sz="1000" dirty="0">
              <a:latin typeface="Arial" panose="020B0604020202020204" pitchFamily="34" charset="0"/>
              <a:cs typeface="Arial" panose="020B0604020202020204" pitchFamily="34" charset="0"/>
            </a:endParaRPr>
          </a:p>
          <a:p>
            <a:pPr marL="285750" indent="-285750">
              <a:buFont typeface="Arial"/>
              <a:buChar char="•"/>
            </a:pPr>
            <a:r>
              <a:rPr lang="en-AU" dirty="0"/>
              <a:t>NSW Mental Health Commission (2014). Living Well: Putting people at the centre of mental health reform in NSW. Sydney, NSW Mental Health </a:t>
            </a:r>
            <a:r>
              <a:rPr lang="en-AU" dirty="0" smtClean="0"/>
              <a:t>Commission</a:t>
            </a:r>
          </a:p>
          <a:p>
            <a:pPr>
              <a:lnSpc>
                <a:spcPct val="50000"/>
              </a:lnSpc>
            </a:pPr>
            <a:r>
              <a:rPr lang="en-AU" dirty="0"/>
              <a:t>  </a:t>
            </a:r>
            <a:r>
              <a:rPr lang="en-AU" sz="1000" dirty="0"/>
              <a:t>   </a:t>
            </a:r>
            <a:r>
              <a:rPr lang="en-AU" sz="1000" dirty="0" smtClean="0"/>
              <a:t>   </a:t>
            </a:r>
            <a:r>
              <a:rPr lang="en-AU" sz="1000" dirty="0"/>
              <a:t>Available from: </a:t>
            </a:r>
            <a:r>
              <a:rPr lang="en-AU" sz="1000" dirty="0">
                <a:hlinkClick r:id="rId3"/>
              </a:rPr>
              <a:t>http://nswmentalhealthcommission.com.au/node/</a:t>
            </a:r>
            <a:r>
              <a:rPr lang="en-AU" sz="1000" dirty="0" smtClean="0">
                <a:hlinkClick r:id="rId3"/>
              </a:rPr>
              <a:t>1586</a:t>
            </a:r>
            <a:r>
              <a:rPr lang="en-AU" sz="1000" dirty="0" smtClean="0"/>
              <a:t> </a:t>
            </a:r>
            <a:r>
              <a:rPr lang="en-US" sz="1000" dirty="0"/>
              <a:t>(accessed on 29/11/2015</a:t>
            </a:r>
            <a:r>
              <a:rPr lang="en-US" sz="1000" dirty="0" smtClean="0"/>
              <a:t>)</a:t>
            </a:r>
          </a:p>
          <a:p>
            <a:endParaRPr lang="en-US" sz="1000" dirty="0" smtClean="0"/>
          </a:p>
          <a:p>
            <a:pPr marL="171450" indent="-171450">
              <a:buFont typeface="Arial"/>
              <a:buChar char="•"/>
            </a:pPr>
            <a:r>
              <a:rPr lang="en-US" dirty="0" err="1"/>
              <a:t>Mindframe</a:t>
            </a:r>
            <a:r>
              <a:rPr lang="en-US" dirty="0"/>
              <a:t> (2014) Facts and Stats about Mental Illness in Australia</a:t>
            </a:r>
          </a:p>
          <a:p>
            <a:pPr>
              <a:lnSpc>
                <a:spcPct val="50000"/>
              </a:lnSpc>
            </a:pPr>
            <a:r>
              <a:rPr lang="en-US" dirty="0"/>
              <a:t>   </a:t>
            </a:r>
            <a:r>
              <a:rPr lang="en-US" dirty="0" smtClean="0"/>
              <a:t> </a:t>
            </a:r>
            <a:r>
              <a:rPr lang="en-US" sz="1000" dirty="0" smtClean="0"/>
              <a:t>Available </a:t>
            </a:r>
            <a:r>
              <a:rPr lang="en-US" sz="1000" dirty="0"/>
              <a:t>from: </a:t>
            </a:r>
            <a:r>
              <a:rPr lang="en-US" sz="1000" dirty="0">
                <a:hlinkClick r:id="rId4"/>
              </a:rPr>
              <a:t>http://www.mindframe-media.info/for-media/reporting-mental-illness/facts-and-stats</a:t>
            </a:r>
            <a:r>
              <a:rPr lang="en-US" sz="1000" dirty="0"/>
              <a:t> (accessed on 29/11/2015</a:t>
            </a:r>
            <a:r>
              <a:rPr lang="en-US" sz="1000" dirty="0" smtClean="0"/>
              <a:t>)</a:t>
            </a:r>
            <a:endParaRPr lang="en-AU" sz="900" dirty="0"/>
          </a:p>
          <a:p>
            <a:endParaRPr lang="en-US" sz="1000" dirty="0"/>
          </a:p>
          <a:p>
            <a:pPr marL="171450" indent="-171450">
              <a:buFont typeface="Arial"/>
              <a:buChar char="•"/>
            </a:pPr>
            <a:r>
              <a:rPr lang="en-US" dirty="0" smtClean="0"/>
              <a:t>Lambert (2013) HWA Interdisciplinary video conference: Cardiometabolic Health in Psychosis     </a:t>
            </a:r>
          </a:p>
          <a:p>
            <a:r>
              <a:rPr lang="en-US" sz="1000" dirty="0"/>
              <a:t> </a:t>
            </a:r>
            <a:r>
              <a:rPr lang="en-US" sz="1000" dirty="0" smtClean="0"/>
              <a:t>     Available from: </a:t>
            </a:r>
            <a:r>
              <a:rPr lang="en-US" sz="1000" dirty="0" smtClean="0">
                <a:hlinkClick r:id="rId5"/>
              </a:rPr>
              <a:t>http:</a:t>
            </a:r>
            <a:r>
              <a:rPr lang="en-US" sz="1000" dirty="0">
                <a:hlinkClick r:id="rId5"/>
              </a:rPr>
              <a:t>//ccchip.com.au/wp-content/uploads/2014/03/HWA-Handout-</a:t>
            </a:r>
            <a:r>
              <a:rPr lang="en-US" sz="1000" dirty="0" smtClean="0">
                <a:hlinkClick r:id="rId5"/>
              </a:rPr>
              <a:t>Slides.pdf</a:t>
            </a:r>
            <a:r>
              <a:rPr lang="en-US" sz="1000" dirty="0" smtClean="0"/>
              <a:t> </a:t>
            </a:r>
            <a:r>
              <a:rPr lang="en-US" sz="1000" dirty="0"/>
              <a:t>(accessed on 29/11/2015)</a:t>
            </a:r>
          </a:p>
          <a:p>
            <a:endParaRPr lang="en-US" sz="1000" dirty="0"/>
          </a:p>
          <a:p>
            <a:pPr marL="171450" indent="-171450">
              <a:buFont typeface="Arial"/>
              <a:buChar char="•"/>
            </a:pPr>
            <a:r>
              <a:rPr lang="en-US" dirty="0" smtClean="0"/>
              <a:t> SANE Australia (2015) Facts 7 Figures</a:t>
            </a:r>
          </a:p>
          <a:p>
            <a:r>
              <a:rPr lang="en-US" sz="1000" dirty="0"/>
              <a:t> </a:t>
            </a:r>
            <a:r>
              <a:rPr lang="en-US" sz="1000" dirty="0" smtClean="0"/>
              <a:t>       Available </a:t>
            </a:r>
            <a:r>
              <a:rPr lang="en-US" sz="1000" dirty="0"/>
              <a:t>from: https://</a:t>
            </a:r>
            <a:r>
              <a:rPr lang="en-US" sz="1000" dirty="0" err="1"/>
              <a:t>www.sane.org</a:t>
            </a:r>
            <a:r>
              <a:rPr lang="en-US" sz="1000" dirty="0"/>
              <a:t>/mental-health-and-illness/facts-and-guides/facts-figures (accessed on 29/11/2015</a:t>
            </a:r>
            <a:r>
              <a:rPr lang="en-US" sz="1000" dirty="0" smtClean="0"/>
              <a:t>)</a:t>
            </a:r>
          </a:p>
          <a:p>
            <a:endParaRPr lang="en-US" sz="1000" dirty="0" smtClean="0"/>
          </a:p>
          <a:p>
            <a:pPr marL="171450" indent="-171450">
              <a:buFont typeface="Arial"/>
              <a:buChar char="•"/>
            </a:pPr>
            <a:r>
              <a:rPr lang="en-US" dirty="0" smtClean="0"/>
              <a:t>World Health Organisation (2015) Premature Death among people with severe mental disorders [factsheet]</a:t>
            </a:r>
          </a:p>
          <a:p>
            <a:r>
              <a:rPr lang="en-US" sz="1000" dirty="0" smtClean="0"/>
              <a:t>       Available </a:t>
            </a:r>
            <a:r>
              <a:rPr lang="en-US" sz="1000" dirty="0"/>
              <a:t>from: </a:t>
            </a:r>
            <a:r>
              <a:rPr lang="en-US" sz="1000" dirty="0">
                <a:hlinkClick r:id="rId6"/>
              </a:rPr>
              <a:t>http://www.who.int/mental_health/management/</a:t>
            </a:r>
            <a:r>
              <a:rPr lang="en-US" sz="1000" dirty="0" smtClean="0">
                <a:hlinkClick r:id="rId6"/>
              </a:rPr>
              <a:t>info_sheet.pdf</a:t>
            </a:r>
            <a:r>
              <a:rPr lang="en-US" sz="1000" dirty="0" smtClean="0"/>
              <a:t> </a:t>
            </a:r>
            <a:r>
              <a:rPr lang="en-US" sz="1000" dirty="0"/>
              <a:t>(accessed on 29/11/2015)</a:t>
            </a:r>
          </a:p>
          <a:p>
            <a:endParaRPr lang="en-US" sz="1000" dirty="0" smtClean="0"/>
          </a:p>
          <a:p>
            <a:pPr marL="171450" indent="-171450">
              <a:buFont typeface="Arial"/>
              <a:buChar char="•"/>
            </a:pPr>
            <a:r>
              <a:rPr lang="en-US" dirty="0" smtClean="0"/>
              <a:t>Alvarez-Jimenez (2008) </a:t>
            </a:r>
            <a:r>
              <a:rPr lang="en-US" dirty="0"/>
              <a:t>Antipsychotic-induced weight gain in chronic and first-episode psychotic disorders: a systematic critical </a:t>
            </a:r>
            <a:r>
              <a:rPr lang="en-US" dirty="0" smtClean="0"/>
              <a:t>reappraisal. </a:t>
            </a:r>
            <a:r>
              <a:rPr lang="en-AU" dirty="0"/>
              <a:t>CNS Drugs 22: 547–562</a:t>
            </a:r>
            <a:r>
              <a:rPr lang="en-AU" dirty="0" smtClean="0"/>
              <a:t>.</a:t>
            </a:r>
          </a:p>
          <a:p>
            <a:endParaRPr lang="en-AU" sz="1000" dirty="0"/>
          </a:p>
          <a:p>
            <a:endParaRPr lang="en-AU" dirty="0" smtClean="0">
              <a:latin typeface="Arial" panose="020B0604020202020204" pitchFamily="34" charset="0"/>
              <a:cs typeface="Arial" panose="020B0604020202020204" pitchFamily="34" charset="0"/>
            </a:endParaRPr>
          </a:p>
          <a:p>
            <a:pPr marL="285750" indent="-285750">
              <a:buFont typeface="Arial"/>
              <a:buChar char="•"/>
            </a:pPr>
            <a:endParaRPr lang="en-AU" dirty="0">
              <a:latin typeface="Arial" panose="020B0604020202020204" pitchFamily="34" charset="0"/>
              <a:cs typeface="Arial" panose="020B0604020202020204" pitchFamily="34" charset="0"/>
            </a:endParaRPr>
          </a:p>
          <a:p>
            <a:pPr marL="285750" indent="-285750">
              <a:buFont typeface="Arial"/>
              <a:buChar char="•"/>
            </a:pPr>
            <a:endParaRPr lang="en-AU" dirty="0" smtClean="0">
              <a:latin typeface="Arial" panose="020B0604020202020204" pitchFamily="34" charset="0"/>
              <a:cs typeface="Arial" panose="020B0604020202020204" pitchFamily="34" charset="0"/>
            </a:endParaRPr>
          </a:p>
          <a:p>
            <a:pPr marL="285750" indent="-285750">
              <a:buFont typeface="Arial"/>
              <a:buChar char="•"/>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512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08912" cy="6740308"/>
          </a:xfrm>
          <a:prstGeom prst="rect">
            <a:avLst/>
          </a:prstGeom>
          <a:noFill/>
        </p:spPr>
        <p:txBody>
          <a:bodyPr wrap="square" rtlCol="0">
            <a:spAutoFit/>
          </a:bodyPr>
          <a:lstStyle/>
          <a:p>
            <a:pPr marL="171450" indent="-171450">
              <a:buFont typeface="Arial"/>
              <a:buChar char="•"/>
            </a:pPr>
            <a:r>
              <a:rPr lang="en-US" dirty="0" err="1"/>
              <a:t>Correll</a:t>
            </a:r>
            <a:r>
              <a:rPr lang="en-US" dirty="0"/>
              <a:t>,  C. (2009) Cardiometabolic risk of second-generation antipsychotic medications during first-time use in children and adolescents.</a:t>
            </a:r>
            <a:r>
              <a:rPr lang="en-AU" dirty="0"/>
              <a:t> </a:t>
            </a:r>
            <a:r>
              <a:rPr lang="en-AU" i="1" dirty="0"/>
              <a:t>JAMA : The Journal of the American Medical Association</a:t>
            </a:r>
            <a:r>
              <a:rPr lang="en-AU" dirty="0"/>
              <a:t>, </a:t>
            </a:r>
            <a:r>
              <a:rPr lang="en-AU" i="1" dirty="0"/>
              <a:t>302</a:t>
            </a:r>
            <a:r>
              <a:rPr lang="en-AU" dirty="0"/>
              <a:t>(16), 1765–1773.     </a:t>
            </a:r>
          </a:p>
          <a:p>
            <a:pPr>
              <a:lnSpc>
                <a:spcPct val="50000"/>
              </a:lnSpc>
            </a:pPr>
            <a:r>
              <a:rPr lang="en-AU" dirty="0"/>
              <a:t>   </a:t>
            </a:r>
            <a:r>
              <a:rPr lang="en-AU" sz="900" dirty="0"/>
              <a:t>Available from:  </a:t>
            </a:r>
            <a:r>
              <a:rPr lang="en-AU" sz="900" dirty="0">
                <a:hlinkClick r:id="rId2"/>
              </a:rPr>
              <a:t>http://doi.org/10.1001/jama.2009.1549</a:t>
            </a:r>
            <a:r>
              <a:rPr lang="en-AU" sz="900" dirty="0"/>
              <a:t> (</a:t>
            </a:r>
            <a:r>
              <a:rPr lang="en-US" sz="900" dirty="0"/>
              <a:t>accessed on 29/11/2015)</a:t>
            </a:r>
            <a:endParaRPr lang="en-AU" dirty="0"/>
          </a:p>
          <a:p>
            <a:endParaRPr lang="en-US" sz="1000" dirty="0"/>
          </a:p>
          <a:p>
            <a:pPr marL="285750" indent="-285750">
              <a:buFont typeface="Arial"/>
              <a:buChar char="•"/>
            </a:pPr>
            <a:r>
              <a:rPr lang="en-AU" dirty="0" err="1"/>
              <a:t>Thakore</a:t>
            </a:r>
            <a:r>
              <a:rPr lang="en-AU" dirty="0"/>
              <a:t> JH (2002) Increased visceral fat distribution in drug-naive and drug-free patients with schizophrenia. </a:t>
            </a:r>
            <a:r>
              <a:rPr lang="en-AU" dirty="0" smtClean="0"/>
              <a:t>International Journal of Obesity &amp; Related Metabolic Disorders. </a:t>
            </a:r>
            <a:r>
              <a:rPr lang="en-AU" dirty="0"/>
              <a:t> 26:137–</a:t>
            </a:r>
            <a:r>
              <a:rPr lang="en-AU" dirty="0" smtClean="0"/>
              <a:t>141</a:t>
            </a:r>
          </a:p>
          <a:p>
            <a:endParaRPr lang="en-AU" sz="1000" dirty="0" smtClean="0"/>
          </a:p>
          <a:p>
            <a:pPr marL="285750" indent="-285750">
              <a:buFont typeface="Arial"/>
              <a:buChar char="•"/>
            </a:pPr>
            <a:r>
              <a:rPr lang="en-AU" dirty="0" err="1" smtClean="0"/>
              <a:t>Thakore</a:t>
            </a:r>
            <a:r>
              <a:rPr lang="en-AU" dirty="0" smtClean="0"/>
              <a:t>, J (2014) Severe mental illness: biological effects [internet] </a:t>
            </a:r>
            <a:r>
              <a:rPr lang="en-AU" dirty="0" err="1" smtClean="0"/>
              <a:t>Diapedia</a:t>
            </a:r>
            <a:r>
              <a:rPr lang="en-AU" dirty="0" smtClean="0"/>
              <a:t> 61047161723 rev. no. 8 </a:t>
            </a:r>
          </a:p>
          <a:p>
            <a:r>
              <a:rPr lang="en-AU" sz="1000" dirty="0"/>
              <a:t> </a:t>
            </a:r>
            <a:r>
              <a:rPr lang="en-AU" sz="1000" dirty="0" smtClean="0"/>
              <a:t>         Available </a:t>
            </a:r>
            <a:r>
              <a:rPr lang="en-AU" sz="1000" dirty="0"/>
              <a:t>from: </a:t>
            </a:r>
            <a:r>
              <a:rPr lang="en-AU" sz="1000" dirty="0">
                <a:hlinkClick r:id="rId3"/>
              </a:rPr>
              <a:t>http://www.diapedia.org/associated-disorders/61047161723/severe-mental-illness-biological-</a:t>
            </a:r>
            <a:r>
              <a:rPr lang="en-AU" sz="1000" dirty="0" smtClean="0">
                <a:hlinkClick r:id="rId3"/>
              </a:rPr>
              <a:t>effects</a:t>
            </a:r>
            <a:r>
              <a:rPr lang="en-AU" sz="1000" dirty="0" smtClean="0"/>
              <a:t> </a:t>
            </a:r>
            <a:r>
              <a:rPr lang="en-AU" sz="1000" dirty="0">
                <a:cs typeface="Arial" panose="020B0604020202020204" pitchFamily="34" charset="0"/>
              </a:rPr>
              <a:t>accessed on 29/11/2015</a:t>
            </a:r>
            <a:r>
              <a:rPr lang="en-AU" sz="1000" dirty="0" smtClean="0">
                <a:cs typeface="Arial" panose="020B0604020202020204" pitchFamily="34" charset="0"/>
              </a:rPr>
              <a:t>)</a:t>
            </a:r>
            <a:endParaRPr lang="en-AU" sz="1000" dirty="0" smtClean="0"/>
          </a:p>
          <a:p>
            <a:endParaRPr lang="en-AU" sz="1000" dirty="0"/>
          </a:p>
          <a:p>
            <a:pPr marL="285750" indent="-285750">
              <a:buFont typeface="Arial"/>
              <a:buChar char="•"/>
            </a:pPr>
            <a:r>
              <a:rPr lang="en-AU" dirty="0" smtClean="0">
                <a:cs typeface="Arial" panose="020B0604020202020204" pitchFamily="34" charset="0"/>
              </a:rPr>
              <a:t>National </a:t>
            </a:r>
            <a:r>
              <a:rPr lang="en-AU" dirty="0">
                <a:cs typeface="Arial" panose="020B0604020202020204" pitchFamily="34" charset="0"/>
              </a:rPr>
              <a:t>Institute of Mental Health (2009</a:t>
            </a:r>
            <a:r>
              <a:rPr lang="en-AU" dirty="0" smtClean="0">
                <a:cs typeface="Arial" panose="020B0604020202020204" pitchFamily="34" charset="0"/>
              </a:rPr>
              <a:t>) Schizophrenia</a:t>
            </a:r>
          </a:p>
          <a:p>
            <a:pPr>
              <a:lnSpc>
                <a:spcPct val="50000"/>
              </a:lnSpc>
            </a:pPr>
            <a:r>
              <a:rPr lang="en-AU" dirty="0">
                <a:cs typeface="Arial" panose="020B0604020202020204" pitchFamily="34" charset="0"/>
              </a:rPr>
              <a:t> </a:t>
            </a:r>
            <a:r>
              <a:rPr lang="en-AU" dirty="0" smtClean="0">
                <a:cs typeface="Arial" panose="020B0604020202020204" pitchFamily="34" charset="0"/>
              </a:rPr>
              <a:t>   </a:t>
            </a:r>
            <a:r>
              <a:rPr lang="en-AU" sz="1000" dirty="0" smtClean="0">
                <a:cs typeface="Arial" panose="020B0604020202020204" pitchFamily="34" charset="0"/>
              </a:rPr>
              <a:t>    Accessed </a:t>
            </a:r>
            <a:r>
              <a:rPr lang="en-AU" sz="1000" dirty="0">
                <a:cs typeface="Arial" panose="020B0604020202020204" pitchFamily="34" charset="0"/>
              </a:rPr>
              <a:t>from: </a:t>
            </a:r>
            <a:r>
              <a:rPr lang="en-AU" sz="1000" dirty="0">
                <a:cs typeface="Arial" panose="020B0604020202020204" pitchFamily="34" charset="0"/>
                <a:hlinkClick r:id="rId4"/>
              </a:rPr>
              <a:t>http://www.nimh.nih.gov/health/publications/schizophrenia/schizophrenia-booket-2009_34643.</a:t>
            </a:r>
            <a:r>
              <a:rPr lang="en-AU" sz="1000" dirty="0" smtClean="0">
                <a:cs typeface="Arial" panose="020B0604020202020204" pitchFamily="34" charset="0"/>
                <a:hlinkClick r:id="rId4"/>
              </a:rPr>
              <a:t>pdf</a:t>
            </a:r>
            <a:r>
              <a:rPr lang="en-AU" sz="1000" dirty="0" smtClean="0">
                <a:cs typeface="Arial" panose="020B0604020202020204" pitchFamily="34" charset="0"/>
              </a:rPr>
              <a:t> (accessed on 29/11/2015)</a:t>
            </a:r>
          </a:p>
          <a:p>
            <a:r>
              <a:rPr lang="en-AU" sz="1000" dirty="0" smtClean="0">
                <a:cs typeface="Arial" panose="020B0604020202020204" pitchFamily="34" charset="0"/>
              </a:rPr>
              <a:t>	</a:t>
            </a:r>
            <a:endParaRPr lang="en-AU" sz="1000" dirty="0">
              <a:cs typeface="Arial" panose="020B0604020202020204" pitchFamily="34" charset="0"/>
            </a:endParaRPr>
          </a:p>
          <a:p>
            <a:pPr marL="285750" indent="-285750">
              <a:buFont typeface="Arial"/>
              <a:buChar char="•"/>
            </a:pPr>
            <a:r>
              <a:rPr lang="en-US" dirty="0" smtClean="0"/>
              <a:t>De </a:t>
            </a:r>
            <a:r>
              <a:rPr lang="en-US" dirty="0" err="1" smtClean="0"/>
              <a:t>Hert</a:t>
            </a:r>
            <a:r>
              <a:rPr lang="en-US" dirty="0" smtClean="0"/>
              <a:t>, (2007) Physical </a:t>
            </a:r>
            <a:r>
              <a:rPr lang="en-US" dirty="0"/>
              <a:t>illness in patients with severe mental disorders. I. Prevalence, impact of medications and disparities in health </a:t>
            </a:r>
            <a:r>
              <a:rPr lang="en-US" dirty="0" smtClean="0"/>
              <a:t>care </a:t>
            </a:r>
            <a:r>
              <a:rPr lang="en-AU" dirty="0"/>
              <a:t>World Psychiatry. 2011 Feb; 10(1): 52–77</a:t>
            </a:r>
          </a:p>
          <a:p>
            <a:pPr marL="285750" indent="-285750">
              <a:buFont typeface="Arial"/>
              <a:buChar char="•"/>
            </a:pPr>
            <a:endParaRPr lang="en-AU" sz="1000" b="1" dirty="0"/>
          </a:p>
          <a:p>
            <a:pPr marL="285750" indent="-285750">
              <a:buFont typeface="Arial"/>
              <a:buChar char="•"/>
            </a:pPr>
            <a:r>
              <a:rPr lang="en-AU" dirty="0" smtClean="0"/>
              <a:t>Commonwealth of Australia (2013) A </a:t>
            </a:r>
            <a:r>
              <a:rPr lang="en-AU" dirty="0"/>
              <a:t>national framework for recovery-oriented mental health services: Guide for practitioners and </a:t>
            </a:r>
            <a:r>
              <a:rPr lang="en-AU" dirty="0" smtClean="0"/>
              <a:t>providers</a:t>
            </a:r>
          </a:p>
          <a:p>
            <a:r>
              <a:rPr lang="en-AU" sz="1000" dirty="0" smtClean="0"/>
              <a:t>          Available </a:t>
            </a:r>
            <a:r>
              <a:rPr lang="en-AU" sz="1000" dirty="0"/>
              <a:t>from:  http://</a:t>
            </a:r>
            <a:r>
              <a:rPr lang="en-AU" sz="1000" dirty="0" err="1"/>
              <a:t>www.health.gov.au</a:t>
            </a:r>
            <a:r>
              <a:rPr lang="en-AU" sz="1000" dirty="0"/>
              <a:t>/internet/main/</a:t>
            </a:r>
            <a:r>
              <a:rPr lang="en-AU" sz="1000" dirty="0" err="1"/>
              <a:t>publishing.nsf</a:t>
            </a:r>
            <a:r>
              <a:rPr lang="en-AU" sz="1000" dirty="0"/>
              <a:t>/content/mental-pubs-n-</a:t>
            </a:r>
            <a:r>
              <a:rPr lang="en-AU" sz="1000" dirty="0" err="1"/>
              <a:t>recovgde</a:t>
            </a:r>
            <a:r>
              <a:rPr lang="en-AU" sz="1000" dirty="0"/>
              <a:t> (</a:t>
            </a:r>
            <a:r>
              <a:rPr lang="en-US" sz="1000" dirty="0"/>
              <a:t>accessed on 29/11/2015</a:t>
            </a:r>
            <a:r>
              <a:rPr lang="en-US" sz="1000" dirty="0" smtClean="0"/>
              <a:t>)</a:t>
            </a:r>
          </a:p>
          <a:p>
            <a:endParaRPr lang="en-AU" sz="1000" dirty="0"/>
          </a:p>
          <a:p>
            <a:pPr marL="285750" lvl="0" indent="-285750">
              <a:buFont typeface="Arial"/>
              <a:buChar char="•"/>
            </a:pPr>
            <a:r>
              <a:rPr lang="en-AU" dirty="0" smtClean="0"/>
              <a:t>Commonwealth </a:t>
            </a:r>
            <a:r>
              <a:rPr lang="en-AU" dirty="0"/>
              <a:t>of Australia (2010) National Standards for Mental Health Services: Principles of recovery oriented mental health practice</a:t>
            </a:r>
          </a:p>
          <a:p>
            <a:r>
              <a:rPr lang="en-AU" sz="1000" dirty="0" smtClean="0"/>
              <a:t>          Available </a:t>
            </a:r>
            <a:r>
              <a:rPr lang="en-AU" sz="1000" dirty="0"/>
              <a:t>from: </a:t>
            </a:r>
            <a:r>
              <a:rPr lang="en-AU" sz="1000" dirty="0" smtClean="0"/>
              <a:t>  </a:t>
            </a:r>
            <a:r>
              <a:rPr lang="en-AU" sz="1000" dirty="0" smtClean="0">
                <a:hlinkClick r:id="rId5"/>
              </a:rPr>
              <a:t>https</a:t>
            </a:r>
            <a:r>
              <a:rPr lang="en-AU" sz="1000" dirty="0">
                <a:hlinkClick r:id="rId5"/>
              </a:rPr>
              <a:t>://www.health.gov.au/internet/main/publishing.nsf/content/CFA833CB8C1AA178CA257BF0001E7520/$File/</a:t>
            </a:r>
            <a:r>
              <a:rPr lang="en-AU" sz="1000" dirty="0" smtClean="0">
                <a:hlinkClick r:id="rId5"/>
              </a:rPr>
              <a:t>servpri.pdf</a:t>
            </a:r>
            <a:r>
              <a:rPr lang="en-AU" sz="1000" dirty="0" smtClean="0"/>
              <a:t>               </a:t>
            </a:r>
            <a:r>
              <a:rPr lang="en-AU" sz="1000" dirty="0" smtClean="0">
                <a:solidFill>
                  <a:schemeClr val="bg1"/>
                </a:solidFill>
              </a:rPr>
              <a:t>j</a:t>
            </a:r>
            <a:r>
              <a:rPr lang="en-AU" sz="1000" dirty="0" smtClean="0"/>
              <a:t>        (</a:t>
            </a:r>
            <a:r>
              <a:rPr lang="en-AU" sz="1000" dirty="0"/>
              <a:t>accessed on 26/11/2015)</a:t>
            </a:r>
          </a:p>
          <a:p>
            <a:endParaRPr lang="en-US" dirty="0"/>
          </a:p>
        </p:txBody>
      </p:sp>
    </p:spTree>
    <p:extLst>
      <p:ext uri="{BB962C8B-B14F-4D97-AF65-F5344CB8AC3E}">
        <p14:creationId xmlns:p14="http://schemas.microsoft.com/office/powerpoint/2010/main" val="3526058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Activity One </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67544" y="1052736"/>
            <a:ext cx="8229600" cy="54726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2400" dirty="0" smtClean="0">
                <a:solidFill>
                  <a:srgbClr val="FF0000"/>
                </a:solidFill>
                <a:latin typeface="Arial" panose="020B0604020202020204" pitchFamily="34" charset="0"/>
                <a:cs typeface="Arial" panose="020B0604020202020204" pitchFamily="34" charset="0"/>
              </a:rPr>
              <a:t>Warning: this may be distressing for some students. Listening to the audio is optional.</a:t>
            </a:r>
          </a:p>
          <a:p>
            <a:pPr marL="0" indent="0">
              <a:buNone/>
            </a:pPr>
            <a:r>
              <a:rPr lang="en-AU" sz="2400" dirty="0" smtClean="0">
                <a:latin typeface="Arial" panose="020B0604020202020204" pitchFamily="34" charset="0"/>
                <a:cs typeface="Arial" panose="020B0604020202020204" pitchFamily="34" charset="0"/>
              </a:rPr>
              <a:t>Activity A:</a:t>
            </a:r>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Split into groups of two</a:t>
            </a:r>
          </a:p>
          <a:p>
            <a:r>
              <a:rPr lang="en-AU" sz="2400" dirty="0" smtClean="0">
                <a:latin typeface="Arial" panose="020B0604020202020204" pitchFamily="34" charset="0"/>
                <a:cs typeface="Arial" panose="020B0604020202020204" pitchFamily="34" charset="0"/>
              </a:rPr>
              <a:t>Person one: Access links below with head phones. Answer questions being asked by person two</a:t>
            </a:r>
            <a:endParaRPr lang="en-AU" sz="24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hlinkClick r:id="rId2"/>
              </a:rPr>
              <a:t>https://www.youtube.com/watch?v=0vvU-Ajwbok</a:t>
            </a:r>
            <a:endParaRPr lang="en-AU" sz="20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Person 2: Read from script provided to Person 1</a:t>
            </a:r>
          </a:p>
          <a:p>
            <a:pPr marL="0" indent="0">
              <a:buNone/>
            </a:pPr>
            <a:endParaRPr lang="en-AU" sz="2400" dirty="0" smtClean="0">
              <a:latin typeface="Arial" panose="020B0604020202020204" pitchFamily="34" charset="0"/>
              <a:cs typeface="Arial" panose="020B0604020202020204" pitchFamily="34" charset="0"/>
            </a:endParaRPr>
          </a:p>
          <a:p>
            <a:pPr marL="0" indent="0">
              <a:buNone/>
            </a:pPr>
            <a:r>
              <a:rPr lang="en-AU" sz="2400" dirty="0" smtClean="0">
                <a:latin typeface="Arial" panose="020B0604020202020204" pitchFamily="34" charset="0"/>
                <a:cs typeface="Arial" panose="020B0604020202020204" pitchFamily="34" charset="0"/>
              </a:rPr>
              <a:t>Activity B:</a:t>
            </a:r>
          </a:p>
          <a:p>
            <a:r>
              <a:rPr lang="en-AU" sz="2400" dirty="0" smtClean="0">
                <a:latin typeface="Arial" panose="020B0604020202020204" pitchFamily="34" charset="0"/>
                <a:cs typeface="Arial" panose="020B0604020202020204" pitchFamily="34" charset="0"/>
              </a:rPr>
              <a:t>All students listen to audio and answer questions as prompted by </a:t>
            </a:r>
            <a:r>
              <a:rPr lang="en-AU" sz="2400" dirty="0" err="1" smtClean="0">
                <a:latin typeface="Arial" panose="020B0604020202020204" pitchFamily="34" charset="0"/>
                <a:cs typeface="Arial" panose="020B0604020202020204" pitchFamily="34" charset="0"/>
              </a:rPr>
              <a:t>youtube</a:t>
            </a:r>
            <a:r>
              <a:rPr lang="en-AU" sz="2400" dirty="0" smtClean="0">
                <a:latin typeface="Arial" panose="020B0604020202020204" pitchFamily="34" charset="0"/>
                <a:cs typeface="Arial" panose="020B0604020202020204" pitchFamily="34" charset="0"/>
              </a:rPr>
              <a:t> video. Start video at 1.59</a:t>
            </a:r>
          </a:p>
          <a:p>
            <a:pPr lvl="1"/>
            <a:r>
              <a:rPr lang="en-AU" sz="2000" dirty="0">
                <a:latin typeface="Arial" panose="020B0604020202020204" pitchFamily="34" charset="0"/>
                <a:cs typeface="Arial" panose="020B0604020202020204" pitchFamily="34" charset="0"/>
              </a:rPr>
              <a:t>https://</a:t>
            </a:r>
            <a:r>
              <a:rPr lang="en-AU" sz="2000" dirty="0" err="1">
                <a:latin typeface="Arial" panose="020B0604020202020204" pitchFamily="34" charset="0"/>
                <a:cs typeface="Arial" panose="020B0604020202020204" pitchFamily="34" charset="0"/>
              </a:rPr>
              <a:t>www.youtube.com</a:t>
            </a:r>
            <a:r>
              <a:rPr lang="en-AU" sz="2000" dirty="0">
                <a:latin typeface="Arial" panose="020B0604020202020204" pitchFamily="34" charset="0"/>
                <a:cs typeface="Arial" panose="020B0604020202020204" pitchFamily="34" charset="0"/>
              </a:rPr>
              <a:t>/</a:t>
            </a:r>
            <a:r>
              <a:rPr lang="en-AU" sz="2000" dirty="0" err="1">
                <a:latin typeface="Arial" panose="020B0604020202020204" pitchFamily="34" charset="0"/>
                <a:cs typeface="Arial" panose="020B0604020202020204" pitchFamily="34" charset="0"/>
              </a:rPr>
              <a:t>watch?v</a:t>
            </a:r>
            <a:r>
              <a:rPr lang="en-AU" sz="2000" dirty="0">
                <a:latin typeface="Arial" panose="020B0604020202020204" pitchFamily="34" charset="0"/>
                <a:cs typeface="Arial" panose="020B0604020202020204" pitchFamily="34" charset="0"/>
              </a:rPr>
              <a:t>=Q7ZSDeec41U</a:t>
            </a:r>
            <a:endParaRPr lang="en-A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623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Activity Two</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smtClean="0">
                <a:latin typeface="Arial" panose="020B0604020202020204" pitchFamily="34" charset="0"/>
                <a:cs typeface="Arial" panose="020B0604020202020204" pitchFamily="34" charset="0"/>
              </a:rPr>
              <a:t>Split the room into two groups.</a:t>
            </a:r>
          </a:p>
          <a:p>
            <a:pPr marL="0" indent="0">
              <a:buFont typeface="Arial" panose="020B0604020202020204" pitchFamily="34" charset="0"/>
              <a:buNone/>
            </a:pP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Group 1: </a:t>
            </a:r>
            <a:r>
              <a:rPr lang="en-AU" sz="2400" dirty="0">
                <a:latin typeface="Arial" panose="020B0604020202020204" pitchFamily="34" charset="0"/>
                <a:cs typeface="Arial" panose="020B0604020202020204" pitchFamily="34" charset="0"/>
              </a:rPr>
              <a:t>Watch circumstances of two clients presenting </a:t>
            </a:r>
            <a:r>
              <a:rPr lang="en-AU" sz="2400" dirty="0" smtClean="0">
                <a:latin typeface="Arial" panose="020B0604020202020204" pitchFamily="34" charset="0"/>
                <a:cs typeface="Arial" panose="020B0604020202020204" pitchFamily="34" charset="0"/>
              </a:rPr>
              <a:t>to a </a:t>
            </a:r>
            <a:r>
              <a:rPr lang="en-AU" sz="2400" dirty="0">
                <a:latin typeface="Arial" panose="020B0604020202020204" pitchFamily="34" charset="0"/>
                <a:cs typeface="Arial" panose="020B0604020202020204" pitchFamily="34" charset="0"/>
              </a:rPr>
              <a:t>mental health </a:t>
            </a:r>
            <a:r>
              <a:rPr lang="en-AU" sz="2400" dirty="0" smtClean="0">
                <a:latin typeface="Arial" panose="020B0604020202020204" pitchFamily="34" charset="0"/>
                <a:cs typeface="Arial" panose="020B0604020202020204" pitchFamily="34" charset="0"/>
              </a:rPr>
              <a:t>ward (e.g. Michelle and Nathan from the ‘</a:t>
            </a:r>
            <a:r>
              <a:rPr lang="en-AU" sz="2400" dirty="0">
                <a:latin typeface="Arial" panose="020B0604020202020204" pitchFamily="34" charset="0"/>
                <a:cs typeface="Arial" panose="020B0604020202020204" pitchFamily="34" charset="0"/>
              </a:rPr>
              <a:t>I</a:t>
            </a:r>
            <a:r>
              <a:rPr lang="en-AU" sz="2400" dirty="0" smtClean="0">
                <a:latin typeface="Arial" panose="020B0604020202020204" pitchFamily="34" charset="0"/>
                <a:cs typeface="Arial" panose="020B0604020202020204" pitchFamily="34" charset="0"/>
              </a:rPr>
              <a:t>nside Story’)</a:t>
            </a:r>
            <a:endParaRPr lang="en-AU" sz="2400" dirty="0">
              <a:latin typeface="Arial" panose="020B0604020202020204" pitchFamily="34" charset="0"/>
              <a:cs typeface="Arial" panose="020B0604020202020204" pitchFamily="34" charset="0"/>
            </a:endParaRPr>
          </a:p>
          <a:p>
            <a:pPr marL="0" indent="0">
              <a:buNone/>
            </a:pP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Group 2: </a:t>
            </a:r>
            <a:r>
              <a:rPr lang="en-AU" sz="2400" dirty="0">
                <a:latin typeface="Arial" panose="020B0604020202020204" pitchFamily="34" charset="0"/>
                <a:cs typeface="Arial" panose="020B0604020202020204" pitchFamily="34" charset="0"/>
              </a:rPr>
              <a:t>Watch mental health tribunal </a:t>
            </a:r>
            <a:r>
              <a:rPr lang="en-AU" sz="2400" dirty="0" smtClean="0">
                <a:latin typeface="Arial" panose="020B0604020202020204" pitchFamily="34" charset="0"/>
                <a:cs typeface="Arial" panose="020B0604020202020204" pitchFamily="34" charset="0"/>
              </a:rPr>
              <a:t>scene</a:t>
            </a:r>
          </a:p>
          <a:p>
            <a:pPr marL="0" indent="0">
              <a:buNone/>
            </a:pPr>
            <a:endParaRPr lang="en-AU" sz="2400"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Groups teach each other about various ways patients present to hospital, the role of the Mental Health Act and the role of the Mental Health Tribunal</a:t>
            </a:r>
          </a:p>
        </p:txBody>
      </p:sp>
    </p:spTree>
    <p:extLst>
      <p:ext uri="{BB962C8B-B14F-4D97-AF65-F5344CB8AC3E}">
        <p14:creationId xmlns:p14="http://schemas.microsoft.com/office/powerpoint/2010/main" val="260482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4754"/>
            <a:ext cx="8311414" cy="8754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Mental Health: What do you think?</a:t>
            </a:r>
            <a:endParaRPr lang="en-US" sz="32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37049" y="764704"/>
            <a:ext cx="8311415" cy="5736657"/>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smtClean="0">
                <a:cs typeface="Arial" panose="020B0604020202020204" pitchFamily="34" charset="0"/>
              </a:rPr>
              <a:t>People with mental health problems need to take ownership for their MH</a:t>
            </a:r>
          </a:p>
          <a:p>
            <a:r>
              <a:rPr lang="en-AU" dirty="0" smtClean="0">
                <a:cs typeface="Arial" panose="020B0604020202020204" pitchFamily="34" charset="0"/>
              </a:rPr>
              <a:t>Mental health problems don't affect me</a:t>
            </a:r>
          </a:p>
          <a:p>
            <a:r>
              <a:rPr lang="en-AU" dirty="0" smtClean="0">
                <a:cs typeface="Arial" panose="020B0604020202020204" pitchFamily="34" charset="0"/>
              </a:rPr>
              <a:t>Mental health problems are purely biological or genetic in nature</a:t>
            </a:r>
          </a:p>
          <a:p>
            <a:r>
              <a:rPr lang="en-AU" dirty="0" smtClean="0">
                <a:cs typeface="Arial" panose="020B0604020202020204" pitchFamily="34" charset="0"/>
              </a:rPr>
              <a:t>Mental health diagnosis are only for adults</a:t>
            </a:r>
          </a:p>
          <a:p>
            <a:r>
              <a:rPr lang="en-AU" dirty="0" smtClean="0">
                <a:cs typeface="Arial" panose="020B0604020202020204" pitchFamily="34" charset="0"/>
              </a:rPr>
              <a:t>I think people with mental illness are more likely to be violent</a:t>
            </a:r>
          </a:p>
          <a:p>
            <a:r>
              <a:rPr lang="en-AU" dirty="0" smtClean="0">
                <a:cs typeface="Arial" panose="020B0604020202020204" pitchFamily="34" charset="0"/>
              </a:rPr>
              <a:t>I think people with a mental illness are often in hospital</a:t>
            </a:r>
          </a:p>
          <a:p>
            <a:r>
              <a:rPr lang="en-AU" dirty="0" smtClean="0">
                <a:cs typeface="Arial" panose="020B0604020202020204" pitchFamily="34" charset="0"/>
              </a:rPr>
              <a:t>Nobody can force a mental health consumer to seek treatment</a:t>
            </a:r>
          </a:p>
          <a:p>
            <a:r>
              <a:rPr lang="en-AU" dirty="0" smtClean="0">
                <a:cs typeface="Arial" panose="020B0604020202020204" pitchFamily="34" charset="0"/>
              </a:rPr>
              <a:t>People with a mental illness are unpredictable</a:t>
            </a:r>
          </a:p>
          <a:p>
            <a:r>
              <a:rPr lang="en-AU" dirty="0" smtClean="0">
                <a:cs typeface="Arial" panose="020B0604020202020204" pitchFamily="34" charset="0"/>
              </a:rPr>
              <a:t>Mental illness is rare</a:t>
            </a:r>
          </a:p>
          <a:p>
            <a:r>
              <a:rPr lang="en-AU" dirty="0" smtClean="0">
                <a:cs typeface="Arial" panose="020B0604020202020204" pitchFamily="34" charset="0"/>
              </a:rPr>
              <a:t>Mental illness is untreatable</a:t>
            </a:r>
          </a:p>
          <a:p>
            <a:r>
              <a:rPr lang="en-AU" dirty="0" smtClean="0">
                <a:cs typeface="Arial" panose="020B0604020202020204" pitchFamily="34" charset="0"/>
              </a:rPr>
              <a:t>In this day and age, mental illness is accepted by communities</a:t>
            </a:r>
          </a:p>
          <a:p>
            <a:r>
              <a:rPr lang="en-AU" dirty="0" smtClean="0">
                <a:cs typeface="Arial" panose="020B0604020202020204" pitchFamily="34" charset="0"/>
              </a:rPr>
              <a:t>All people with a mental illness recover</a:t>
            </a:r>
          </a:p>
          <a:p>
            <a:r>
              <a:rPr lang="en-AU" dirty="0" smtClean="0">
                <a:cs typeface="Arial" panose="020B0604020202020204" pitchFamily="34" charset="0"/>
              </a:rPr>
              <a:t>When people with a mental illness complain about treatment in a hospital, they are just annoyed because they are in hospital</a:t>
            </a:r>
          </a:p>
          <a:p>
            <a:r>
              <a:rPr lang="en-AU" dirty="0" smtClean="0">
                <a:cs typeface="Arial" panose="020B0604020202020204" pitchFamily="34" charset="0"/>
              </a:rPr>
              <a:t>People with schizophrenia present with ‘two’ personalities</a:t>
            </a:r>
          </a:p>
          <a:p>
            <a:r>
              <a:rPr lang="en-AU" dirty="0" smtClean="0">
                <a:cs typeface="Arial" panose="020B0604020202020204" pitchFamily="34" charset="0"/>
              </a:rPr>
              <a:t>Mental health disorders are often life-long and difficult to treat</a:t>
            </a:r>
          </a:p>
          <a:p>
            <a:r>
              <a:rPr lang="en-AU" dirty="0" smtClean="0">
                <a:cs typeface="Arial" panose="020B0604020202020204" pitchFamily="34" charset="0"/>
              </a:rPr>
              <a:t>Stress causes mental illness</a:t>
            </a:r>
          </a:p>
          <a:p>
            <a:r>
              <a:rPr lang="en-AU" dirty="0" smtClean="0">
                <a:cs typeface="Arial" panose="020B0604020202020204" pitchFamily="34" charset="0"/>
              </a:rPr>
              <a:t>Electro-convulsive therapy (“shock treatment”) is a historic and barbaric treatment</a:t>
            </a:r>
          </a:p>
        </p:txBody>
      </p:sp>
      <p:sp>
        <p:nvSpPr>
          <p:cNvPr id="4" name="TextBox 3"/>
          <p:cNvSpPr txBox="1"/>
          <p:nvPr/>
        </p:nvSpPr>
        <p:spPr>
          <a:xfrm>
            <a:off x="1979712" y="6290736"/>
            <a:ext cx="6768752" cy="738664"/>
          </a:xfrm>
          <a:prstGeom prst="rect">
            <a:avLst/>
          </a:prstGeom>
          <a:noFill/>
        </p:spPr>
        <p:txBody>
          <a:bodyPr wrap="square" rtlCol="0">
            <a:spAutoFit/>
          </a:bodyPr>
          <a:lstStyle/>
          <a:p>
            <a:pPr algn="r"/>
            <a:r>
              <a:rPr lang="en-US" sz="1400" dirty="0" smtClean="0"/>
              <a:t>Sane Australia (2015)</a:t>
            </a:r>
          </a:p>
          <a:p>
            <a:pPr algn="r"/>
            <a:r>
              <a:rPr lang="en-US" sz="1400" dirty="0" smtClean="0"/>
              <a:t>Government of Western Australia Mental Health Commission (2010) </a:t>
            </a:r>
          </a:p>
          <a:p>
            <a:endParaRPr lang="en-US" sz="1400" dirty="0"/>
          </a:p>
        </p:txBody>
      </p:sp>
    </p:spTree>
    <p:extLst>
      <p:ext uri="{BB962C8B-B14F-4D97-AF65-F5344CB8AC3E}">
        <p14:creationId xmlns:p14="http://schemas.microsoft.com/office/powerpoint/2010/main" val="195359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AU" sz="2400" dirty="0" smtClean="0">
              <a:latin typeface="Arial" panose="020B0604020202020204" pitchFamily="34" charset="0"/>
              <a:ea typeface="ＭＳ Ｐゴシック" pitchFamily="34" charset="-128"/>
              <a:cs typeface="Arial" panose="020B0604020202020204" pitchFamily="34" charset="0"/>
            </a:endParaRPr>
          </a:p>
          <a:p>
            <a:pPr marL="0" indent="0">
              <a:buFont typeface="Arial" panose="020B0604020202020204" pitchFamily="34" charset="0"/>
              <a:buNone/>
            </a:pPr>
            <a:endParaRPr lang="en-AU" sz="2400" dirty="0" smtClean="0">
              <a:latin typeface="Arial" panose="020B0604020202020204" pitchFamily="34" charset="0"/>
              <a:ea typeface="ＭＳ Ｐゴシック" pitchFamily="34" charset="-128"/>
              <a:cs typeface="Arial" panose="020B0604020202020204" pitchFamily="34" charset="0"/>
            </a:endParaRPr>
          </a:p>
          <a:p>
            <a:pPr marL="0" indent="0" algn="ctr">
              <a:buFont typeface="Arial" panose="020B0604020202020204" pitchFamily="34" charset="0"/>
              <a:buNone/>
            </a:pPr>
            <a:r>
              <a:rPr lang="en-AU" sz="2400" dirty="0" smtClean="0">
                <a:latin typeface="Arial" panose="020B0604020202020204" pitchFamily="34" charset="0"/>
                <a:ea typeface="ＭＳ Ｐゴシック" pitchFamily="34" charset="-128"/>
                <a:cs typeface="Arial" panose="020B0604020202020204" pitchFamily="34" charset="0"/>
              </a:rPr>
              <a:t>Here is a comic created by Robot Hugs depicting some responses people with a mental health diagnosis have received… he has depicted the same response for physical health conditions…</a:t>
            </a:r>
          </a:p>
          <a:p>
            <a:endParaRPr lang="en-US" sz="2400" dirty="0">
              <a:latin typeface="Arial" panose="020B0604020202020204" pitchFamily="34" charset="0"/>
              <a:cs typeface="Arial" panose="020B0604020202020204" pitchFamily="34" charset="0"/>
            </a:endParaRPr>
          </a:p>
        </p:txBody>
      </p:sp>
      <p:sp>
        <p:nvSpPr>
          <p:cNvPr id="3" name="Title 1"/>
          <p:cNvSpPr txBox="1">
            <a:spLocks/>
          </p:cNvSpPr>
          <p:nvPr/>
        </p:nvSpPr>
        <p:spPr>
          <a:xfrm>
            <a:off x="457200" y="19776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Mental Health: What do you think?</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6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413571" y="764705"/>
            <a:ext cx="3670598" cy="4991462"/>
          </a:xfrm>
          <a:prstGeom prst="rect">
            <a:avLst/>
          </a:prstGeom>
        </p:spPr>
      </p:pic>
      <p:sp>
        <p:nvSpPr>
          <p:cNvPr id="4" name="Rectangle 3"/>
          <p:cNvSpPr/>
          <p:nvPr/>
        </p:nvSpPr>
        <p:spPr>
          <a:xfrm>
            <a:off x="2339752" y="6381328"/>
            <a:ext cx="6410441" cy="307777"/>
          </a:xfrm>
          <a:prstGeom prst="rect">
            <a:avLst/>
          </a:prstGeom>
        </p:spPr>
        <p:txBody>
          <a:bodyPr wrap="square">
            <a:spAutoFit/>
          </a:bodyPr>
          <a:lstStyle/>
          <a:p>
            <a:pPr algn="r"/>
            <a:r>
              <a:rPr lang="en-US" sz="1400" dirty="0" smtClean="0"/>
              <a:t>Image sourced from: Robot-Hugs (2013)</a:t>
            </a:r>
          </a:p>
        </p:txBody>
      </p:sp>
      <p:sp>
        <p:nvSpPr>
          <p:cNvPr id="5"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Mental Health: What do you think?</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75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smtClean="0">
                <a:cs typeface="Arial" panose="020B0604020202020204" pitchFamily="34" charset="0"/>
              </a:rPr>
              <a:t>Here we can view an Indian man speaking about his community and attitudes to mental illness:</a:t>
            </a:r>
            <a:endParaRPr lang="en-US" sz="2400" dirty="0" smtClean="0">
              <a:cs typeface="Arial" panose="020B0604020202020204" pitchFamily="34" charset="0"/>
            </a:endParaRPr>
          </a:p>
          <a:p>
            <a:pPr marL="0" indent="0">
              <a:buFont typeface="Arial" panose="020B0604020202020204" pitchFamily="34" charset="0"/>
              <a:buNone/>
            </a:pPr>
            <a:endParaRPr lang="en-AU" sz="2400" dirty="0" smtClean="0">
              <a:solidFill>
                <a:schemeClr val="accent5"/>
              </a:solidFill>
              <a:cs typeface="Arial" panose="020B0604020202020204" pitchFamily="34" charset="0"/>
              <a:hlinkClick r:id="rId2"/>
            </a:endParaRPr>
          </a:p>
          <a:p>
            <a:pPr marL="0" indent="0">
              <a:buFont typeface="Arial" panose="020B0604020202020204" pitchFamily="34" charset="0"/>
              <a:buNone/>
            </a:pPr>
            <a:endParaRPr lang="en-US" sz="2400" dirty="0" smtClean="0">
              <a:cs typeface="Arial" panose="020B0604020202020204" pitchFamily="34" charset="0"/>
              <a:hlinkClick r:id="rId2"/>
            </a:endParaRPr>
          </a:p>
          <a:p>
            <a:r>
              <a:rPr lang="en-US" sz="2400" dirty="0" smtClean="0">
                <a:cs typeface="Arial" panose="020B0604020202020204" pitchFamily="34" charset="0"/>
                <a:hlinkClick r:id="rId2"/>
              </a:rPr>
              <a:t>http://www.healthtalk.org/peoples-experiences/mental-health/mental-health-ethnic-minority-carers-experiences/negative-attitudes-mental-health-problems</a:t>
            </a:r>
            <a:endParaRPr lang="en-US" sz="2400" dirty="0" smtClean="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Mental Health: What does our community think?</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2339752" y="6381328"/>
            <a:ext cx="6410441" cy="307777"/>
          </a:xfrm>
          <a:prstGeom prst="rect">
            <a:avLst/>
          </a:prstGeom>
        </p:spPr>
        <p:txBody>
          <a:bodyPr wrap="square">
            <a:spAutoFit/>
          </a:bodyPr>
          <a:lstStyle/>
          <a:p>
            <a:pPr algn="r"/>
            <a:r>
              <a:rPr lang="en-US" sz="1400" dirty="0" smtClean="0"/>
              <a:t>Health Talk (2014)</a:t>
            </a:r>
          </a:p>
        </p:txBody>
      </p:sp>
    </p:spTree>
    <p:extLst>
      <p:ext uri="{BB962C8B-B14F-4D97-AF65-F5344CB8AC3E}">
        <p14:creationId xmlns:p14="http://schemas.microsoft.com/office/powerpoint/2010/main" val="212413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58900"/>
            <a:ext cx="8229600" cy="4767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sz="2400" dirty="0" smtClean="0">
                <a:cs typeface="Arial" panose="020B0604020202020204" pitchFamily="34" charset="0"/>
              </a:rPr>
              <a:t>What about violence and mental illness?</a:t>
            </a:r>
            <a:endParaRPr lang="en-US" sz="2400" dirty="0">
              <a:cs typeface="Arial" panose="020B0604020202020204" pitchFamily="34" charset="0"/>
            </a:endParaRPr>
          </a:p>
        </p:txBody>
      </p:sp>
      <p:sp>
        <p:nvSpPr>
          <p:cNvPr id="3" name="Title 1"/>
          <p:cNvSpPr txBox="1">
            <a:spLocks/>
          </p:cNvSpPr>
          <p:nvPr/>
        </p:nvSpPr>
        <p:spPr>
          <a:xfrm>
            <a:off x="457200" y="1174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rial" panose="020B0604020202020204" pitchFamily="34" charset="0"/>
                <a:cs typeface="Arial" panose="020B0604020202020204" pitchFamily="34" charset="0"/>
              </a:rPr>
              <a:t>Mental Health: What do you think?</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101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3203</Words>
  <Application>Microsoft Office PowerPoint</Application>
  <PresentationFormat>On-screen Show (4:3)</PresentationFormat>
  <Paragraphs>463</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Add a title slide</vt:lpstr>
      <vt:lpstr>PowerPoint Presentation</vt:lpstr>
      <vt:lpstr>Mental Health 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 slide</dc:title>
  <dc:creator>jacqui_raymond</dc:creator>
  <cp:lastModifiedBy>Administrator</cp:lastModifiedBy>
  <cp:revision>47</cp:revision>
  <cp:lastPrinted>2015-11-29T21:15:05Z</cp:lastPrinted>
  <dcterms:created xsi:type="dcterms:W3CDTF">2015-11-17T12:30:42Z</dcterms:created>
  <dcterms:modified xsi:type="dcterms:W3CDTF">2015-11-30T05:47:56Z</dcterms:modified>
</cp:coreProperties>
</file>